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71" r:id="rId9"/>
    <p:sldId id="264" r:id="rId10"/>
    <p:sldId id="272" r:id="rId11"/>
    <p:sldId id="265" r:id="rId12"/>
    <p:sldId id="273" r:id="rId13"/>
    <p:sldId id="266" r:id="rId14"/>
    <p:sldId id="267" r:id="rId15"/>
    <p:sldId id="274" r:id="rId16"/>
    <p:sldId id="268" r:id="rId17"/>
    <p:sldId id="269" r:id="rId18"/>
    <p:sldId id="270" r:id="rId19"/>
    <p:sldId id="275" r:id="rId20"/>
    <p:sldId id="257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07/10/2015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07/10/2015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07/10/2015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07/10/2015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07/10/2015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07/10/2015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07/10/2015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07/10/2015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07/10/2015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07/10/2015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07/10/2015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07/10/2015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39552" y="548680"/>
            <a:ext cx="7920880" cy="1080120"/>
          </a:xfrm>
        </p:spPr>
        <p:txBody>
          <a:bodyPr>
            <a:normAutofit/>
          </a:bodyPr>
          <a:lstStyle/>
          <a:p>
            <a:r>
              <a:rPr lang="es-CO" sz="4800" b="1" dirty="0" smtClean="0">
                <a:latin typeface="Agency FB" pitchFamily="34" charset="0"/>
              </a:rPr>
              <a:t>UN LLAMADO A LA JUSTICIA</a:t>
            </a:r>
            <a:endParaRPr lang="es-CO" sz="4800" b="1" dirty="0">
              <a:latin typeface="Agency FB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420888"/>
            <a:ext cx="4608512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Ordenar"/>
          <p:cNvSpPr/>
          <p:nvPr/>
        </p:nvSpPr>
        <p:spPr>
          <a:xfrm rot="5400000">
            <a:off x="4399621" y="2325452"/>
            <a:ext cx="457200" cy="6264696"/>
          </a:xfrm>
          <a:prstGeom prst="flowChartSo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736734"/>
            <a:ext cx="6284913" cy="481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8510533"/>
      </p:ext>
    </p:extLst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</p:spPr>
        <p:txBody>
          <a:bodyPr/>
          <a:lstStyle/>
          <a:p>
            <a:r>
              <a:rPr lang="es-CO" b="1" i="1" dirty="0"/>
              <a:t>UN LLAMADO A LA JUSTICIA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sz="2800" b="1" dirty="0" smtClean="0"/>
              <a:t>JUSTICIA </a:t>
            </a:r>
            <a:r>
              <a:rPr lang="es-CO" sz="2800" b="1" dirty="0"/>
              <a:t>Y </a:t>
            </a:r>
            <a:r>
              <a:rPr lang="es-CO" sz="2800" b="1" dirty="0" smtClean="0"/>
              <a:t>MISERICORDIA </a:t>
            </a:r>
          </a:p>
          <a:p>
            <a:pPr marL="0" indent="0">
              <a:buNone/>
            </a:pPr>
            <a:r>
              <a:rPr lang="es-CO" sz="2800" b="1" dirty="0" smtClean="0"/>
              <a:t>UN </a:t>
            </a:r>
            <a:r>
              <a:rPr lang="es-CO" sz="2800" b="1" dirty="0"/>
              <a:t>LLAMADO A LA JUSTICIA EN LOS LÍDERES</a:t>
            </a:r>
          </a:p>
          <a:p>
            <a:pPr marL="0" indent="0">
              <a:buNone/>
            </a:pPr>
            <a:endParaRPr lang="es-CO" sz="2800" b="1" dirty="0" smtClean="0"/>
          </a:p>
          <a:p>
            <a:pPr marL="0" indent="0">
              <a:buNone/>
            </a:pPr>
            <a:r>
              <a:rPr lang="es-CO" sz="2800" b="1" dirty="0" smtClean="0"/>
              <a:t>VERDAD CENTRAL: </a:t>
            </a:r>
            <a:r>
              <a:rPr lang="es-CO" dirty="0" smtClean="0"/>
              <a:t>“</a:t>
            </a:r>
            <a:r>
              <a:rPr lang="es-CO" dirty="0">
                <a:latin typeface="Agency FB" pitchFamily="34" charset="0"/>
              </a:rPr>
              <a:t>Los líderes piadosos son personas íntegras</a:t>
            </a:r>
            <a:r>
              <a:rPr lang="es-CO" dirty="0"/>
              <a:t>”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sz="2800" b="1" dirty="0" smtClean="0"/>
              <a:t>TEXTO CLAVE</a:t>
            </a:r>
            <a:r>
              <a:rPr lang="es-CO" dirty="0"/>
              <a:t>: </a:t>
            </a:r>
            <a:r>
              <a:rPr lang="es-CO" dirty="0">
                <a:solidFill>
                  <a:srgbClr val="FF0000"/>
                </a:solidFill>
              </a:rPr>
              <a:t>Malaquías </a:t>
            </a:r>
            <a:r>
              <a:rPr lang="es-CO" dirty="0" smtClean="0">
                <a:solidFill>
                  <a:srgbClr val="FF0000"/>
                </a:solidFill>
              </a:rPr>
              <a:t>2:7</a:t>
            </a:r>
            <a:r>
              <a:rPr lang="es-CO" dirty="0" smtClean="0"/>
              <a:t>. “</a:t>
            </a:r>
            <a:r>
              <a:rPr lang="es-CO" dirty="0">
                <a:latin typeface="Agency FB" pitchFamily="34" charset="0"/>
              </a:rPr>
              <a:t>Porque los labios del sacerdote han de guardar la sabiduría, y de su boca buscará la ley; porque mensajero es de Jehová de los ejércitos</a:t>
            </a:r>
            <a:r>
              <a:rPr lang="es-CO" dirty="0"/>
              <a:t>”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632871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es-CO" sz="3600" b="1" i="1" dirty="0">
                <a:latin typeface="Agency FB" pitchFamily="34" charset="0"/>
              </a:rPr>
              <a:t>¿CUALES SON LAS CUALIDADES DE UN BUEN LIDER Y LAS CUALIDADES DE UN LIDER PIADOSO</a:t>
            </a:r>
            <a:r>
              <a:rPr lang="es-CO" sz="3600" b="1" i="1" dirty="0" smtClean="0">
                <a:latin typeface="Agency FB" pitchFamily="34" charset="0"/>
              </a:rPr>
              <a:t>?</a:t>
            </a:r>
            <a:endParaRPr lang="es-CO" sz="3600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3573016"/>
            <a:ext cx="8229600" cy="3196952"/>
          </a:xfr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txBody>
          <a:bodyPr numCol="3"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es-CO" sz="2800" dirty="0" smtClean="0"/>
              <a:t>Solucionador </a:t>
            </a:r>
            <a:r>
              <a:rPr lang="es-CO" sz="2800" dirty="0"/>
              <a:t>de </a:t>
            </a:r>
            <a:r>
              <a:rPr lang="es-CO" sz="2800" dirty="0" smtClean="0"/>
              <a:t>problemas. </a:t>
            </a:r>
          </a:p>
          <a:p>
            <a:pPr marL="514350" indent="-514350">
              <a:buAutoNum type="arabicPeriod"/>
            </a:pPr>
            <a:r>
              <a:rPr lang="es-CO" sz="2800" dirty="0" smtClean="0"/>
              <a:t>Carácter. </a:t>
            </a:r>
          </a:p>
          <a:p>
            <a:pPr marL="514350" indent="-514350">
              <a:buAutoNum type="arabicPeriod"/>
            </a:pPr>
            <a:r>
              <a:rPr lang="es-CO" sz="2800" dirty="0" smtClean="0"/>
              <a:t>Carisma.</a:t>
            </a:r>
          </a:p>
          <a:p>
            <a:pPr marL="514350" indent="-514350">
              <a:buAutoNum type="arabicPeriod"/>
            </a:pPr>
            <a:r>
              <a:rPr lang="es-CO" sz="2800" dirty="0" smtClean="0"/>
              <a:t>Amistoso. </a:t>
            </a:r>
          </a:p>
          <a:p>
            <a:pPr marL="514350" indent="-514350">
              <a:buAutoNum type="arabicPeriod"/>
            </a:pPr>
            <a:r>
              <a:rPr lang="es-CO" sz="2800" dirty="0" smtClean="0"/>
              <a:t>Compromiso. </a:t>
            </a:r>
          </a:p>
          <a:p>
            <a:pPr marL="514350" indent="-514350">
              <a:buAutoNum type="arabicPeriod"/>
            </a:pPr>
            <a:r>
              <a:rPr lang="es-CO" sz="2800" dirty="0" smtClean="0"/>
              <a:t>Responsabilidad. </a:t>
            </a:r>
          </a:p>
          <a:p>
            <a:pPr marL="514350" indent="-514350">
              <a:buAutoNum type="arabicPeriod"/>
            </a:pPr>
            <a:r>
              <a:rPr lang="es-CO" sz="2800" dirty="0" smtClean="0"/>
              <a:t>Comunicación. </a:t>
            </a:r>
          </a:p>
          <a:p>
            <a:pPr marL="514350" indent="-514350">
              <a:buAutoNum type="arabicPeriod"/>
            </a:pPr>
            <a:r>
              <a:rPr lang="es-CO" sz="2800" dirty="0" smtClean="0"/>
              <a:t>Seguridad.</a:t>
            </a:r>
          </a:p>
          <a:p>
            <a:pPr marL="514350" indent="-514350">
              <a:buAutoNum type="arabicPeriod"/>
            </a:pPr>
            <a:r>
              <a:rPr lang="es-CO" sz="2800" dirty="0" smtClean="0"/>
              <a:t>Capacidad. </a:t>
            </a:r>
          </a:p>
          <a:p>
            <a:pPr marL="514350" indent="-514350">
              <a:buAutoNum type="arabicPeriod"/>
            </a:pPr>
            <a:r>
              <a:rPr lang="es-CO" sz="2800" dirty="0" smtClean="0"/>
              <a:t>Autodisciplina. </a:t>
            </a:r>
          </a:p>
          <a:p>
            <a:pPr marL="514350" indent="-514350">
              <a:buAutoNum type="arabicPeriod"/>
            </a:pPr>
            <a:r>
              <a:rPr lang="es-CO" sz="2800" dirty="0" smtClean="0"/>
              <a:t>Valentía. </a:t>
            </a:r>
          </a:p>
          <a:p>
            <a:pPr marL="514350" indent="-514350">
              <a:buAutoNum type="arabicPeriod"/>
            </a:pPr>
            <a:r>
              <a:rPr lang="es-CO" sz="2800" dirty="0" smtClean="0"/>
              <a:t>Servicio. </a:t>
            </a:r>
          </a:p>
          <a:p>
            <a:pPr marL="514350" indent="-514350">
              <a:buAutoNum type="arabicPeriod"/>
            </a:pPr>
            <a:r>
              <a:rPr lang="es-CO" sz="2800" dirty="0" smtClean="0"/>
              <a:t>Discernimiento. </a:t>
            </a:r>
          </a:p>
          <a:p>
            <a:pPr marL="514350" indent="-514350">
              <a:buAutoNum type="arabicPeriod"/>
            </a:pPr>
            <a:r>
              <a:rPr lang="es-CO" sz="2800" dirty="0" smtClean="0"/>
              <a:t>Aprendiz.</a:t>
            </a:r>
          </a:p>
          <a:p>
            <a:pPr marL="514350" indent="-514350">
              <a:buAutoNum type="arabicPeriod"/>
            </a:pPr>
            <a:r>
              <a:rPr lang="es-CO" sz="2800" dirty="0" smtClean="0"/>
              <a:t> Concentración. </a:t>
            </a:r>
          </a:p>
          <a:p>
            <a:pPr marL="514350" indent="-514350">
              <a:buAutoNum type="arabicPeriod"/>
            </a:pPr>
            <a:r>
              <a:rPr lang="es-CO" sz="2800" dirty="0" smtClean="0"/>
              <a:t>Visión. </a:t>
            </a:r>
          </a:p>
          <a:p>
            <a:pPr marL="514350" indent="-514350">
              <a:buAutoNum type="arabicPeriod"/>
            </a:pPr>
            <a:r>
              <a:rPr lang="es-CO" sz="2800" dirty="0" smtClean="0"/>
              <a:t>Generosidad.</a:t>
            </a:r>
          </a:p>
          <a:p>
            <a:pPr marL="514350" indent="-514350">
              <a:buAutoNum type="arabicPeriod"/>
            </a:pPr>
            <a:r>
              <a:rPr lang="es-CO" sz="2800" dirty="0" smtClean="0"/>
              <a:t> Iniciativa. </a:t>
            </a:r>
          </a:p>
          <a:p>
            <a:pPr marL="514350" indent="-514350">
              <a:buAutoNum type="arabicPeriod"/>
            </a:pPr>
            <a:r>
              <a:rPr lang="es-CO" sz="2800" dirty="0" smtClean="0"/>
              <a:t> Ser escucha.</a:t>
            </a:r>
          </a:p>
          <a:p>
            <a:pPr marL="514350" indent="-514350">
              <a:buAutoNum type="arabicPeriod"/>
            </a:pPr>
            <a:r>
              <a:rPr lang="es-CO" sz="2800" dirty="0" smtClean="0"/>
              <a:t> Pasión.</a:t>
            </a:r>
          </a:p>
          <a:p>
            <a:pPr marL="514350" indent="-514350">
              <a:buAutoNum type="arabicPeriod"/>
            </a:pPr>
            <a:r>
              <a:rPr lang="es-CO" sz="2800" dirty="0" smtClean="0"/>
              <a:t> Amor,</a:t>
            </a:r>
          </a:p>
          <a:p>
            <a:pPr marL="514350" indent="-514350">
              <a:buAutoNum type="arabicPeriod"/>
            </a:pPr>
            <a:r>
              <a:rPr lang="es-CO" sz="2800" dirty="0" smtClean="0"/>
              <a:t> </a:t>
            </a:r>
            <a:r>
              <a:rPr lang="es-CO" sz="2800" dirty="0"/>
              <a:t>Positivo.</a:t>
            </a:r>
          </a:p>
          <a:p>
            <a:endParaRPr lang="es-CO" sz="2800" dirty="0"/>
          </a:p>
        </p:txBody>
      </p:sp>
      <p:sp>
        <p:nvSpPr>
          <p:cNvPr id="4" name="3 Rectángulo"/>
          <p:cNvSpPr/>
          <p:nvPr/>
        </p:nvSpPr>
        <p:spPr>
          <a:xfrm>
            <a:off x="297144" y="1628800"/>
            <a:ext cx="8846856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2400" b="1" i="1" u="sng" dirty="0"/>
              <a:t>CUALIDADES DE UN BUEN </a:t>
            </a:r>
            <a:r>
              <a:rPr lang="es-CO" sz="2400" b="1" i="1" u="sng" dirty="0" smtClean="0"/>
              <a:t>LÍDER PIADOSO.</a:t>
            </a:r>
            <a:endParaRPr lang="es-CO" sz="2400" b="1" i="1" u="sng" dirty="0"/>
          </a:p>
          <a:p>
            <a:r>
              <a:rPr lang="es-CO" sz="2000" b="1" dirty="0"/>
              <a:t>John Maxwell, (nacido en 1947) es un conferencista que </a:t>
            </a:r>
            <a:r>
              <a:rPr lang="es-CO" sz="2000" b="1" dirty="0" smtClean="0"/>
              <a:t>ha </a:t>
            </a:r>
            <a:r>
              <a:rPr lang="es-CO" sz="2000" b="1" dirty="0"/>
              <a:t>escrito más de 80 libros, que se centran principalmente en el liderazgo. Los títulos incluyen Las </a:t>
            </a:r>
            <a:r>
              <a:rPr lang="es-CO" sz="2000" b="1" dirty="0" smtClean="0"/>
              <a:t>22 </a:t>
            </a:r>
            <a:r>
              <a:rPr lang="es-CO" sz="2000" b="1" dirty="0"/>
              <a:t>leyes irrefutables del liderazgo y las </a:t>
            </a:r>
            <a:r>
              <a:rPr lang="es-CO" sz="2000" b="1" dirty="0" smtClean="0"/>
              <a:t>22 </a:t>
            </a:r>
            <a:r>
              <a:rPr lang="es-CO" sz="2000" b="1" dirty="0"/>
              <a:t>cualidades indispensables de un líder. </a:t>
            </a:r>
          </a:p>
          <a:p>
            <a:r>
              <a:rPr lang="es-CO" sz="2000" b="1" dirty="0"/>
              <a:t>Maxwell enumera las </a:t>
            </a:r>
            <a:r>
              <a:rPr lang="es-CO" sz="2000" b="1" dirty="0" smtClean="0"/>
              <a:t>22 </a:t>
            </a:r>
            <a:r>
              <a:rPr lang="es-CO" sz="2000" b="1" dirty="0"/>
              <a:t>Cualidades indispensables de un líder. </a:t>
            </a:r>
          </a:p>
        </p:txBody>
      </p:sp>
    </p:spTree>
    <p:extLst>
      <p:ext uri="{BB962C8B-B14F-4D97-AF65-F5344CB8AC3E}">
        <p14:creationId xmlns:p14="http://schemas.microsoft.com/office/powerpoint/2010/main" val="210851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2592288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sz="3000" b="1" dirty="0" smtClean="0"/>
              <a:t>Existen </a:t>
            </a:r>
            <a:r>
              <a:rPr lang="es-CO" sz="3000" b="1" dirty="0"/>
              <a:t>un sin número de </a:t>
            </a:r>
            <a:r>
              <a:rPr lang="es-CO" sz="3000" b="1" dirty="0" smtClean="0"/>
              <a:t>cualidades, pero </a:t>
            </a:r>
            <a:r>
              <a:rPr lang="es-CO" sz="3000" b="1" dirty="0"/>
              <a:t>existe una cualidad infaltable en todo </a:t>
            </a:r>
            <a:r>
              <a:rPr lang="es-CO" sz="3000" b="1" dirty="0" smtClean="0"/>
              <a:t>buen líder piado.</a:t>
            </a:r>
            <a:endParaRPr lang="es-CO" sz="1700" b="1" dirty="0" smtClean="0"/>
          </a:p>
          <a:p>
            <a:pPr marL="0" indent="0">
              <a:buNone/>
            </a:pPr>
            <a:r>
              <a:rPr lang="es-CO" sz="3300" b="1" u="sng" dirty="0" smtClean="0"/>
              <a:t>INTEGRIDAD</a:t>
            </a:r>
            <a:r>
              <a:rPr lang="es-CO" dirty="0"/>
              <a:t>. Una persona íntegra es aquella que siempre hace lo correcto, al referirnos a hacer lo correcto significa hacer todo aquello que consideramos bien para nosotros y que no afecte los intereses de las demás personas.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284984"/>
            <a:ext cx="2705844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097681" y="3284984"/>
            <a:ext cx="4572000" cy="30469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algn="ctr"/>
            <a:r>
              <a:rPr lang="es-CO" sz="2400" dirty="0"/>
              <a:t>Los profetas del antiguo testamento hablaron de la falta de integridad en muchos líderes del pueblo de Dios. A través de los profetas, Dios llama al pueblo a vivir de manera justa, a hacer lo recto y les advirtió cuando hacían lo contrario</a:t>
            </a:r>
          </a:p>
        </p:txBody>
      </p:sp>
    </p:spTree>
    <p:extLst>
      <p:ext uri="{BB962C8B-B14F-4D97-AF65-F5344CB8AC3E}">
        <p14:creationId xmlns:p14="http://schemas.microsoft.com/office/powerpoint/2010/main" val="138850969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s-CO" sz="3600" b="1" i="1" dirty="0">
                <a:latin typeface="Agency FB" pitchFamily="34" charset="0"/>
              </a:rPr>
              <a:t>DIOS REPRENDE A LOS LÍDERES MALVADOS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25273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b="1" u="sng" dirty="0" smtClean="0"/>
              <a:t>REPRENDER</a:t>
            </a:r>
            <a:r>
              <a:rPr lang="es-CO" dirty="0" smtClean="0"/>
              <a:t> </a:t>
            </a:r>
            <a:r>
              <a:rPr lang="es-CO" dirty="0"/>
              <a:t>: Corregir, amonestar, </a:t>
            </a:r>
            <a:r>
              <a:rPr lang="es-CO" dirty="0" smtClean="0"/>
              <a:t>Regañar.</a:t>
            </a:r>
            <a:endParaRPr lang="es-CO" dirty="0"/>
          </a:p>
          <a:p>
            <a:pPr marL="400050" lvl="1" indent="0">
              <a:buNone/>
            </a:pPr>
            <a:r>
              <a:rPr lang="es-CO" b="1" dirty="0" smtClean="0"/>
              <a:t>La </a:t>
            </a:r>
            <a:r>
              <a:rPr lang="es-CO" b="1" dirty="0"/>
              <a:t>responsabilidad de los líderes</a:t>
            </a:r>
            <a:r>
              <a:rPr lang="es-CO" dirty="0" smtClean="0"/>
              <a:t>. </a:t>
            </a:r>
            <a:r>
              <a:rPr lang="es-CO" dirty="0" smtClean="0">
                <a:solidFill>
                  <a:srgbClr val="FF0000"/>
                </a:solidFill>
              </a:rPr>
              <a:t>Miqueas profetizó entre los años 740-700 a.C.</a:t>
            </a:r>
            <a:endParaRPr lang="es-CO" dirty="0" smtClean="0">
              <a:solidFill>
                <a:srgbClr val="FF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996952"/>
            <a:ext cx="288032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827584" y="2996952"/>
            <a:ext cx="4896544" cy="304698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s-CO" sz="2400" b="1" dirty="0">
                <a:solidFill>
                  <a:srgbClr val="FF0000"/>
                </a:solidFill>
              </a:rPr>
              <a:t>Miqueas 3:1</a:t>
            </a:r>
            <a:r>
              <a:rPr lang="es-CO" sz="2400" dirty="0"/>
              <a:t>. Era vivir conforme a los mandamientos de Dios, y de enseñar al pueblo como debían conducir su vida</a:t>
            </a:r>
            <a:r>
              <a:rPr lang="es-CO" sz="2400" dirty="0" smtClean="0"/>
              <a:t>. Los </a:t>
            </a:r>
            <a:r>
              <a:rPr lang="es-CO" sz="2400" dirty="0"/>
              <a:t>mandamientos que Dios entregó a los israelitas a través de Moisés, mostraban que la vida podía ser bendecida o </a:t>
            </a:r>
            <a:r>
              <a:rPr lang="es-CO" sz="2400" dirty="0" smtClean="0"/>
              <a:t>maldecida, </a:t>
            </a:r>
            <a:r>
              <a:rPr lang="es-CO" sz="2400" dirty="0"/>
              <a:t>según la obediencia o desobediencia a </a:t>
            </a:r>
            <a:r>
              <a:rPr lang="es-CO" sz="2400" dirty="0" smtClean="0"/>
              <a:t>Él.</a:t>
            </a:r>
            <a:endParaRPr lang="es-CO" sz="2400" dirty="0"/>
          </a:p>
        </p:txBody>
      </p:sp>
    </p:spTree>
    <p:extLst>
      <p:ext uri="{BB962C8B-B14F-4D97-AF65-F5344CB8AC3E}">
        <p14:creationId xmlns:p14="http://schemas.microsoft.com/office/powerpoint/2010/main" val="121120331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  <a:solidFill>
            <a:schemeClr val="bg2"/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b="1" u="sng" dirty="0" smtClean="0"/>
              <a:t>La </a:t>
            </a:r>
            <a:r>
              <a:rPr lang="es-CO" b="1" u="sng" dirty="0"/>
              <a:t>responsabilidad de los líderes</a:t>
            </a:r>
            <a:r>
              <a:rPr lang="es-CO" dirty="0"/>
              <a:t>. </a:t>
            </a:r>
            <a:endParaRPr lang="es-CO" dirty="0" smtClean="0"/>
          </a:p>
          <a:p>
            <a:pPr marL="0" indent="0">
              <a:buNone/>
            </a:pPr>
            <a:r>
              <a:rPr lang="es-CO" sz="2800" dirty="0" smtClean="0">
                <a:solidFill>
                  <a:srgbClr val="FF0000"/>
                </a:solidFill>
              </a:rPr>
              <a:t>Miqueas 3:1</a:t>
            </a:r>
            <a:r>
              <a:rPr lang="es-CO" sz="2800" dirty="0"/>
              <a:t>. </a:t>
            </a:r>
            <a:r>
              <a:rPr lang="es-CO" sz="2800" dirty="0" smtClean="0"/>
              <a:t>Y </a:t>
            </a:r>
            <a:r>
              <a:rPr lang="es-CO" sz="2800" dirty="0"/>
              <a:t>dije: </a:t>
            </a:r>
            <a:r>
              <a:rPr lang="es-CO" sz="2800" dirty="0" smtClean="0"/>
              <a:t>«</a:t>
            </a:r>
            <a:r>
              <a:rPr lang="es-CO" sz="2800" dirty="0" smtClean="0">
                <a:latin typeface="Agency FB" pitchFamily="34" charset="0"/>
              </a:rPr>
              <a:t>Oíd </a:t>
            </a:r>
            <a:r>
              <a:rPr lang="es-CO" sz="2800" dirty="0">
                <a:latin typeface="Agency FB" pitchFamily="34" charset="0"/>
              </a:rPr>
              <a:t>ahora, príncipes de Jacob, y cabezas de la Casa de Israel: ¿No [pertenecía] a vosotros saber el </a:t>
            </a:r>
            <a:r>
              <a:rPr lang="es-CO" sz="2800" dirty="0" smtClean="0">
                <a:latin typeface="Agency FB" pitchFamily="34" charset="0"/>
              </a:rPr>
              <a:t>derecho?</a:t>
            </a:r>
            <a:r>
              <a:rPr lang="es-CO" sz="2800" dirty="0" smtClean="0"/>
              <a:t>»</a:t>
            </a:r>
          </a:p>
          <a:p>
            <a:pPr marL="400050" lvl="1" indent="0">
              <a:buNone/>
            </a:pPr>
            <a:r>
              <a:rPr lang="es-CO" sz="2400" dirty="0" smtClean="0"/>
              <a:t>Los </a:t>
            </a:r>
            <a:r>
              <a:rPr lang="es-CO" sz="2400" dirty="0"/>
              <a:t>líderes debían enseñar las leyes de Dios para el bien de la </a:t>
            </a:r>
            <a:r>
              <a:rPr lang="es-CO" sz="2400" dirty="0" smtClean="0"/>
              <a:t>nación. El texto indica que en </a:t>
            </a:r>
            <a:r>
              <a:rPr lang="es-CO" sz="2400" dirty="0"/>
              <a:t>tiempo de Miqueas los líderes habían descuidado su responsabilidad. Incluso, ellos mismos no vivían según la ley de Dios, ni guiaban al pueblo a una vida de santidad.</a:t>
            </a:r>
          </a:p>
          <a:p>
            <a:pPr marL="0" indent="0">
              <a:buNone/>
            </a:pPr>
            <a:r>
              <a:rPr lang="es-CO" sz="2800" b="1" u="sng" dirty="0" smtClean="0"/>
              <a:t>El </a:t>
            </a:r>
            <a:r>
              <a:rPr lang="es-CO" sz="2800" b="1" u="sng" dirty="0"/>
              <a:t>castigo por la opresión de los líderes</a:t>
            </a:r>
            <a:r>
              <a:rPr lang="es-CO" sz="2800" dirty="0"/>
              <a:t>. </a:t>
            </a:r>
            <a:endParaRPr lang="es-CO" sz="2800" dirty="0" smtClean="0"/>
          </a:p>
          <a:p>
            <a:pPr marL="0" indent="0">
              <a:buNone/>
            </a:pPr>
            <a:r>
              <a:rPr lang="es-CO" sz="2800" dirty="0" smtClean="0">
                <a:solidFill>
                  <a:srgbClr val="FF0000"/>
                </a:solidFill>
              </a:rPr>
              <a:t>Miqueas 3:2-4</a:t>
            </a:r>
            <a:r>
              <a:rPr lang="es-CO" sz="2800" dirty="0"/>
              <a:t>. </a:t>
            </a:r>
            <a:r>
              <a:rPr lang="es-CO" sz="2800" dirty="0" smtClean="0"/>
              <a:t>«</a:t>
            </a:r>
            <a:r>
              <a:rPr lang="es-CO" sz="2800" dirty="0" smtClean="0">
                <a:latin typeface="Agency FB" pitchFamily="34" charset="0"/>
              </a:rPr>
              <a:t>Que </a:t>
            </a:r>
            <a:r>
              <a:rPr lang="es-CO" sz="2800" dirty="0">
                <a:latin typeface="Agency FB" pitchFamily="34" charset="0"/>
              </a:rPr>
              <a:t>aborrecen lo bueno y aman lo malo, que les roban su cuero y su carne de sobre sus huesos; </a:t>
            </a:r>
            <a:r>
              <a:rPr lang="es-CO" sz="2800" dirty="0" smtClean="0">
                <a:latin typeface="Agency FB" pitchFamily="34" charset="0"/>
              </a:rPr>
              <a:t> </a:t>
            </a:r>
            <a:r>
              <a:rPr lang="es-CO" sz="2800" dirty="0">
                <a:latin typeface="Agency FB" pitchFamily="34" charset="0"/>
              </a:rPr>
              <a:t>3 Y que comen la carne de mi pueblo, y les desuellan su cuero de sobre ellos, y les quebrantan sus huesos y los rompen, como para [echar] en caldero, y como carnes en olla</a:t>
            </a:r>
            <a:r>
              <a:rPr lang="es-CO" sz="2800" dirty="0" smtClean="0">
                <a:latin typeface="Agency FB" pitchFamily="34" charset="0"/>
              </a:rPr>
              <a:t>. </a:t>
            </a:r>
            <a:r>
              <a:rPr lang="es-CO" sz="2800" dirty="0">
                <a:latin typeface="Agency FB" pitchFamily="34" charset="0"/>
              </a:rPr>
              <a:t>4 Entonces clamarán al SEÑOR y no les responderá; antes esconderá de ellos su rostro en aquel tiempo, por cuanto hicieron malas </a:t>
            </a:r>
            <a:r>
              <a:rPr lang="es-CO" sz="2800" dirty="0" smtClean="0">
                <a:latin typeface="Agency FB" pitchFamily="34" charset="0"/>
              </a:rPr>
              <a:t>obras</a:t>
            </a:r>
            <a:r>
              <a:rPr lang="es-CO" sz="2800" dirty="0" smtClean="0"/>
              <a:t>».</a:t>
            </a:r>
          </a:p>
          <a:p>
            <a:pPr marL="400050" lvl="1" indent="0">
              <a:buNone/>
            </a:pPr>
            <a:endParaRPr lang="es-CO" sz="2400" dirty="0" smtClean="0"/>
          </a:p>
          <a:p>
            <a:pPr marL="400050" lvl="1" indent="0">
              <a:buNone/>
            </a:pPr>
            <a:r>
              <a:rPr lang="es-CO" sz="2400" dirty="0" smtClean="0"/>
              <a:t>Los lideres odiaban </a:t>
            </a:r>
            <a:r>
              <a:rPr lang="es-CO" sz="2400" dirty="0"/>
              <a:t>el bien y amaban el mal, esto estaba causando no solo su propia destrucción, sino la destrucción del pueblo</a:t>
            </a:r>
            <a:r>
              <a:rPr lang="es-CO" sz="2400" dirty="0" smtClean="0"/>
              <a:t>. </a:t>
            </a:r>
            <a:r>
              <a:rPr lang="es-CO" sz="2400" dirty="0"/>
              <a:t>El incumplimiento a su responsabilidad había causado un gran daño a la nación</a:t>
            </a:r>
            <a:r>
              <a:rPr lang="es-CO" sz="2400" dirty="0" smtClean="0"/>
              <a:t>.</a:t>
            </a:r>
            <a:endParaRPr lang="es-CO" sz="2400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763067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264696"/>
          </a:xfrm>
          <a:solidFill>
            <a:schemeClr val="bg2">
              <a:lumMod val="9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dirty="0" smtClean="0"/>
              <a:t>Nuestras </a:t>
            </a:r>
            <a:r>
              <a:rPr lang="es-CO" dirty="0"/>
              <a:t>decisiones pecaminosas afecta no solo nuestra vida, sino las de los demás. </a:t>
            </a:r>
            <a:r>
              <a:rPr lang="es-CO" dirty="0" smtClean="0"/>
              <a:t>Con </a:t>
            </a:r>
            <a:r>
              <a:rPr lang="es-CO" dirty="0"/>
              <a:t>frecuencia, no tenemos conciencia del daño que hemos </a:t>
            </a:r>
            <a:r>
              <a:rPr lang="es-CO" dirty="0" smtClean="0"/>
              <a:t>causado. Nuestras </a:t>
            </a:r>
            <a:r>
              <a:rPr lang="es-CO" dirty="0"/>
              <a:t>decisiones pecaminosas pueden herir a los demás, pero nuestra consagración a servir con amor puede sanar y restaurar una vida.</a:t>
            </a:r>
          </a:p>
          <a:p>
            <a:pPr marL="0" indent="0">
              <a:buNone/>
            </a:pPr>
            <a:endParaRPr lang="es-CO" sz="3300" b="1" u="sng" dirty="0" smtClean="0"/>
          </a:p>
          <a:p>
            <a:pPr marL="0" indent="0">
              <a:buNone/>
            </a:pPr>
            <a:r>
              <a:rPr lang="es-CO" sz="3300" b="1" u="sng" dirty="0" smtClean="0"/>
              <a:t>El </a:t>
            </a:r>
            <a:r>
              <a:rPr lang="es-CO" sz="3300" b="1" u="sng" dirty="0"/>
              <a:t>castigo por la opresión de los líderes</a:t>
            </a:r>
            <a:r>
              <a:rPr lang="es-CO" sz="3300" b="1" u="sng" dirty="0" smtClean="0"/>
              <a:t>.</a:t>
            </a:r>
          </a:p>
          <a:p>
            <a:pPr marL="400050" lvl="1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En Miqueas 3:2-4</a:t>
            </a:r>
            <a:r>
              <a:rPr lang="es-CO" dirty="0" smtClean="0"/>
              <a:t>. Miqueas </a:t>
            </a:r>
            <a:r>
              <a:rPr lang="es-CO" dirty="0"/>
              <a:t>advierte </a:t>
            </a:r>
            <a:r>
              <a:rPr lang="es-CO" dirty="0" smtClean="0"/>
              <a:t>a los líderes que </a:t>
            </a:r>
            <a:r>
              <a:rPr lang="es-CO" dirty="0"/>
              <a:t>el juicio de Dios está cerca y que ellos no podrán escapar aunque clamen a Dios. </a:t>
            </a:r>
            <a:r>
              <a:rPr lang="es-CO" dirty="0" smtClean="0">
                <a:solidFill>
                  <a:srgbClr val="FF0000"/>
                </a:solidFill>
              </a:rPr>
              <a:t>(Verso 4). </a:t>
            </a:r>
          </a:p>
          <a:p>
            <a:pPr marL="400050" lvl="1" indent="0">
              <a:buNone/>
            </a:pPr>
            <a:r>
              <a:rPr lang="es-CO" dirty="0" smtClean="0"/>
              <a:t>Dios </a:t>
            </a:r>
            <a:r>
              <a:rPr lang="es-CO" dirty="0"/>
              <a:t>no escuchó la oración de los líderes porque en el corazón de ellos no había un verdadero </a:t>
            </a:r>
            <a:r>
              <a:rPr lang="es-CO" dirty="0" smtClean="0"/>
              <a:t>arrepentimiento. O sea, a escuchar la voz de Dios, y a enmendar su proceder. 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778758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5"/>
            <a:ext cx="8229600" cy="2088232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pPr marL="0" indent="0">
              <a:buNone/>
            </a:pPr>
            <a:r>
              <a:rPr lang="es-CO" dirty="0"/>
              <a:t>La Biblia indica con claridad que Dios está dispuesto a escuchar el verdadero clamor de arrepentimiento hasta del pecador más endurecido. </a:t>
            </a:r>
            <a:r>
              <a:rPr lang="es-CO" dirty="0" smtClean="0">
                <a:solidFill>
                  <a:srgbClr val="FF0000"/>
                </a:solidFill>
              </a:rPr>
              <a:t>(Isaías </a:t>
            </a:r>
            <a:r>
              <a:rPr lang="es-CO" dirty="0">
                <a:solidFill>
                  <a:srgbClr val="FF0000"/>
                </a:solidFill>
              </a:rPr>
              <a:t>1:18</a:t>
            </a:r>
            <a:r>
              <a:rPr lang="es-CO" dirty="0" smtClean="0">
                <a:solidFill>
                  <a:srgbClr val="FF0000"/>
                </a:solidFill>
              </a:rPr>
              <a:t>)</a:t>
            </a:r>
            <a:r>
              <a:rPr lang="es-CO" dirty="0" smtClean="0"/>
              <a:t>.</a:t>
            </a:r>
            <a:endParaRPr lang="es-CO" dirty="0" smtClean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103046"/>
            <a:ext cx="3312368" cy="2250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739070" y="2998578"/>
            <a:ext cx="3760922" cy="3108543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r>
              <a:rPr lang="es-CO" dirty="0"/>
              <a:t> </a:t>
            </a:r>
            <a:r>
              <a:rPr lang="es-CO" sz="2800" dirty="0"/>
              <a:t>«</a:t>
            </a:r>
            <a:r>
              <a:rPr lang="es-CO" sz="2800" dirty="0">
                <a:latin typeface="Agency FB" pitchFamily="34" charset="0"/>
              </a:rPr>
              <a:t>Venid luego, dice Jehová, y estemos a cuenta: </a:t>
            </a:r>
            <a:r>
              <a:rPr lang="es-CO" sz="2800" u="sng" dirty="0">
                <a:latin typeface="Agency FB" pitchFamily="34" charset="0"/>
              </a:rPr>
              <a:t>aunque vuestros pecados sean como la grana</a:t>
            </a:r>
            <a:r>
              <a:rPr lang="es-CO" sz="2800" dirty="0">
                <a:latin typeface="Agency FB" pitchFamily="34" charset="0"/>
              </a:rPr>
              <a:t>, como la nieve serán emblanquecidos; aunque sean rojos como el carmesí, vendrán a ser como blanca lana</a:t>
            </a:r>
            <a:r>
              <a:rPr lang="es-CO" sz="2800" dirty="0" smtClean="0"/>
              <a:t>». </a:t>
            </a:r>
            <a:endParaRPr lang="es-CO" dirty="0"/>
          </a:p>
        </p:txBody>
      </p:sp>
      <p:sp>
        <p:nvSpPr>
          <p:cNvPr id="5" name="4 Rectángulo"/>
          <p:cNvSpPr/>
          <p:nvPr/>
        </p:nvSpPr>
        <p:spPr>
          <a:xfrm>
            <a:off x="4644008" y="5353068"/>
            <a:ext cx="3960440" cy="92333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r>
              <a:rPr lang="es-CO" b="1" dirty="0"/>
              <a:t>El único pecado que Dios no perdona, es cuando </a:t>
            </a:r>
            <a:r>
              <a:rPr lang="es-CO" b="1" dirty="0" smtClean="0"/>
              <a:t>se rechaza </a:t>
            </a:r>
            <a:r>
              <a:rPr lang="es-CO" b="1" dirty="0"/>
              <a:t>el llamado de Dios</a:t>
            </a:r>
            <a:r>
              <a:rPr lang="es-CO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8215023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s-CO" b="1" i="1" dirty="0">
                <a:latin typeface="Agency FB" pitchFamily="34" charset="0"/>
              </a:rPr>
              <a:t>DIOS JUZGA A LOS LÍDERES CORRUPTOS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b="1" u="sng" dirty="0" smtClean="0"/>
              <a:t>CORRUPTO</a:t>
            </a:r>
            <a:r>
              <a:rPr lang="es-CO" sz="2400" dirty="0" smtClean="0"/>
              <a:t> </a:t>
            </a:r>
            <a:r>
              <a:rPr lang="es-CO" dirty="0"/>
              <a:t>: </a:t>
            </a:r>
            <a:r>
              <a:rPr lang="es-CO" sz="2800" dirty="0"/>
              <a:t>Perverso, torcido, deshonesto, podrido</a:t>
            </a:r>
            <a:r>
              <a:rPr lang="es-CO" sz="2400" dirty="0"/>
              <a:t>.</a:t>
            </a:r>
            <a:endParaRPr lang="es-CO" dirty="0"/>
          </a:p>
          <a:p>
            <a:pPr marL="0" indent="0">
              <a:buNone/>
            </a:pPr>
            <a:endParaRPr lang="es-CO" sz="3400" b="1" u="sng" dirty="0" smtClean="0"/>
          </a:p>
          <a:p>
            <a:pPr marL="0" indent="0">
              <a:buNone/>
            </a:pPr>
            <a:r>
              <a:rPr lang="es-CO" sz="3400" b="1" u="sng" dirty="0" smtClean="0"/>
              <a:t>La </a:t>
            </a:r>
            <a:r>
              <a:rPr lang="es-CO" sz="3400" b="1" u="sng" dirty="0"/>
              <a:t>falsa autoridad espiritual</a:t>
            </a:r>
            <a:r>
              <a:rPr lang="es-CO" dirty="0"/>
              <a:t>. </a:t>
            </a:r>
            <a:endParaRPr lang="es-CO" dirty="0" smtClean="0"/>
          </a:p>
          <a:p>
            <a:pPr marL="400050" lvl="1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Miq.3:5-7</a:t>
            </a:r>
            <a:r>
              <a:rPr lang="es-CO" dirty="0"/>
              <a:t>.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Así </a:t>
            </a:r>
            <a:r>
              <a:rPr lang="es-CO" dirty="0">
                <a:latin typeface="Agency FB" pitchFamily="34" charset="0"/>
              </a:rPr>
              <a:t>ha dicho </a:t>
            </a:r>
            <a:r>
              <a:rPr lang="es-CO" dirty="0" smtClean="0">
                <a:latin typeface="Agency FB" pitchFamily="34" charset="0"/>
              </a:rPr>
              <a:t>Jehová acerca </a:t>
            </a:r>
            <a:r>
              <a:rPr lang="es-CO" dirty="0">
                <a:latin typeface="Agency FB" pitchFamily="34" charset="0"/>
              </a:rPr>
              <a:t>de los profetas </a:t>
            </a:r>
            <a:r>
              <a:rPr lang="es-CO" dirty="0" smtClean="0">
                <a:latin typeface="Agency FB" pitchFamily="34" charset="0"/>
              </a:rPr>
              <a:t>que </a:t>
            </a:r>
            <a:r>
              <a:rPr lang="es-CO" dirty="0">
                <a:latin typeface="Agency FB" pitchFamily="34" charset="0"/>
              </a:rPr>
              <a:t>hacen errar a mi pueblo, </a:t>
            </a:r>
            <a:r>
              <a:rPr lang="es-CO" dirty="0" smtClean="0">
                <a:latin typeface="Agency FB" pitchFamily="34" charset="0"/>
              </a:rPr>
              <a:t>y </a:t>
            </a:r>
            <a:r>
              <a:rPr lang="es-CO" dirty="0">
                <a:latin typeface="Agency FB" pitchFamily="34" charset="0"/>
              </a:rPr>
              <a:t>claman: "¡Paz</a:t>
            </a:r>
            <a:r>
              <a:rPr lang="es-CO" dirty="0" smtClean="0">
                <a:latin typeface="Agency FB" pitchFamily="34" charset="0"/>
              </a:rPr>
              <a:t>!", </a:t>
            </a:r>
            <a:r>
              <a:rPr lang="es-CO" dirty="0">
                <a:latin typeface="Agency FB" pitchFamily="34" charset="0"/>
              </a:rPr>
              <a:t>cuando tienen algo que </a:t>
            </a:r>
            <a:r>
              <a:rPr lang="es-CO" dirty="0" smtClean="0">
                <a:latin typeface="Agency FB" pitchFamily="34" charset="0"/>
              </a:rPr>
              <a:t>comer, y </a:t>
            </a:r>
            <a:r>
              <a:rPr lang="es-CO" dirty="0">
                <a:latin typeface="Agency FB" pitchFamily="34" charset="0"/>
              </a:rPr>
              <a:t>al que no les da de comer, </a:t>
            </a:r>
            <a:r>
              <a:rPr lang="es-CO" dirty="0" smtClean="0">
                <a:latin typeface="Agency FB" pitchFamily="34" charset="0"/>
              </a:rPr>
              <a:t>le </a:t>
            </a:r>
            <a:r>
              <a:rPr lang="es-CO" dirty="0">
                <a:latin typeface="Agency FB" pitchFamily="34" charset="0"/>
              </a:rPr>
              <a:t>declaran la guerra: </a:t>
            </a:r>
            <a:r>
              <a:rPr lang="es-CO" dirty="0" smtClean="0">
                <a:latin typeface="Agency FB" pitchFamily="34" charset="0"/>
              </a:rPr>
              <a:t>6 </a:t>
            </a:r>
            <a:r>
              <a:rPr lang="es-CO" dirty="0">
                <a:latin typeface="Agency FB" pitchFamily="34" charset="0"/>
              </a:rPr>
              <a:t>"Por eso, de la profecía se os hará noche</a:t>
            </a:r>
            <a:r>
              <a:rPr lang="es-CO" dirty="0" smtClean="0">
                <a:latin typeface="Agency FB" pitchFamily="34" charset="0"/>
              </a:rPr>
              <a:t>, </a:t>
            </a:r>
            <a:r>
              <a:rPr lang="es-CO" dirty="0">
                <a:latin typeface="Agency FB" pitchFamily="34" charset="0"/>
              </a:rPr>
              <a:t>y oscuridad del adivinar. </a:t>
            </a:r>
            <a:r>
              <a:rPr lang="es-CO" dirty="0" smtClean="0">
                <a:latin typeface="Agency FB" pitchFamily="34" charset="0"/>
              </a:rPr>
              <a:t>Sobre </a:t>
            </a:r>
            <a:r>
              <a:rPr lang="es-CO" dirty="0">
                <a:latin typeface="Agency FB" pitchFamily="34" charset="0"/>
              </a:rPr>
              <a:t>los profetas se pondrá el sol, </a:t>
            </a:r>
            <a:r>
              <a:rPr lang="es-CO" dirty="0" smtClean="0">
                <a:latin typeface="Agency FB" pitchFamily="34" charset="0"/>
              </a:rPr>
              <a:t>el </a:t>
            </a:r>
            <a:r>
              <a:rPr lang="es-CO" dirty="0">
                <a:latin typeface="Agency FB" pitchFamily="34" charset="0"/>
              </a:rPr>
              <a:t>día se oscurecerá sobre ellos</a:t>
            </a:r>
            <a:r>
              <a:rPr lang="es-CO" dirty="0" smtClean="0">
                <a:latin typeface="Agency FB" pitchFamily="34" charset="0"/>
              </a:rPr>
              <a:t>. </a:t>
            </a:r>
            <a:r>
              <a:rPr lang="es-CO" dirty="0">
                <a:latin typeface="Agency FB" pitchFamily="34" charset="0"/>
              </a:rPr>
              <a:t>7 Serán avergonzados los profetas </a:t>
            </a:r>
            <a:r>
              <a:rPr lang="es-CO" dirty="0" smtClean="0">
                <a:latin typeface="Agency FB" pitchFamily="34" charset="0"/>
              </a:rPr>
              <a:t>y </a:t>
            </a:r>
            <a:r>
              <a:rPr lang="es-CO" dirty="0">
                <a:latin typeface="Agency FB" pitchFamily="34" charset="0"/>
              </a:rPr>
              <a:t>se confundirán los adivinos. </a:t>
            </a:r>
            <a:r>
              <a:rPr lang="es-CO" dirty="0" smtClean="0">
                <a:latin typeface="Agency FB" pitchFamily="34" charset="0"/>
              </a:rPr>
              <a:t>Todos </a:t>
            </a:r>
            <a:r>
              <a:rPr lang="es-CO" dirty="0">
                <a:latin typeface="Agency FB" pitchFamily="34" charset="0"/>
              </a:rPr>
              <a:t>ellos cerrarán sus labios, </a:t>
            </a:r>
            <a:r>
              <a:rPr lang="es-CO" dirty="0" smtClean="0">
                <a:latin typeface="Agency FB" pitchFamily="34" charset="0"/>
              </a:rPr>
              <a:t>porque </a:t>
            </a:r>
            <a:r>
              <a:rPr lang="es-CO" dirty="0">
                <a:latin typeface="Agency FB" pitchFamily="34" charset="0"/>
              </a:rPr>
              <a:t>no hay respuesta de </a:t>
            </a:r>
            <a:r>
              <a:rPr lang="es-CO" dirty="0" smtClean="0">
                <a:latin typeface="Agency FB" pitchFamily="34" charset="0"/>
              </a:rPr>
              <a:t>Dios</a:t>
            </a:r>
            <a:r>
              <a:rPr lang="es-CO" dirty="0" smtClean="0"/>
              <a:t>. </a:t>
            </a:r>
            <a:endParaRPr lang="es-CO" dirty="0"/>
          </a:p>
          <a:p>
            <a:pPr marL="0" indent="0">
              <a:buNone/>
            </a:pPr>
            <a:r>
              <a:rPr lang="es-CO" dirty="0" smtClean="0"/>
              <a:t>Miqueas </a:t>
            </a:r>
            <a:r>
              <a:rPr lang="es-CO" dirty="0"/>
              <a:t>descubre a los falsos profetas que con mentira hablan en nombre de </a:t>
            </a:r>
            <a:r>
              <a:rPr lang="es-CO" dirty="0" smtClean="0"/>
              <a:t>Dios. Habían </a:t>
            </a:r>
            <a:r>
              <a:rPr lang="es-CO" dirty="0"/>
              <a:t>profetas que anunciaban paz y bendición, siempre que hubiera alguien que les diera una buena ofrenda. Pero eran duros y malvados cuando recibían poco</a:t>
            </a:r>
            <a:r>
              <a:rPr lang="es-CO" dirty="0" smtClean="0"/>
              <a:t>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326247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  <a:solidFill>
            <a:schemeClr val="bg1"/>
          </a:solidFill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sz="3500" b="1" u="sng" dirty="0" smtClean="0"/>
              <a:t>La </a:t>
            </a:r>
            <a:r>
              <a:rPr lang="es-CO" sz="3500" b="1" u="sng" dirty="0"/>
              <a:t>falsa autoridad espiritual</a:t>
            </a:r>
            <a:r>
              <a:rPr lang="es-CO" b="1" u="sng" dirty="0"/>
              <a:t>. </a:t>
            </a:r>
            <a:endParaRPr lang="es-CO" b="1" u="sng" dirty="0" smtClean="0"/>
          </a:p>
          <a:p>
            <a:pPr marL="400050" lvl="1" indent="0">
              <a:buNone/>
            </a:pPr>
            <a:endParaRPr lang="es-CO" dirty="0" smtClean="0"/>
          </a:p>
          <a:p>
            <a:pPr marL="400050" lvl="1" indent="0">
              <a:buNone/>
            </a:pPr>
            <a:r>
              <a:rPr lang="es-CO" dirty="0" smtClean="0"/>
              <a:t>Lo que dice Miq.3:5-7 es que muchas </a:t>
            </a:r>
            <a:r>
              <a:rPr lang="es-CO" dirty="0"/>
              <a:t>personas comienzan un ministerio con el único propósito de hacerse ricos con los ingresos. </a:t>
            </a:r>
            <a:endParaRPr lang="es-CO" dirty="0" smtClean="0"/>
          </a:p>
          <a:p>
            <a:pPr marL="400050" lvl="1" indent="0">
              <a:buNone/>
            </a:pPr>
            <a:r>
              <a:rPr lang="es-CO" dirty="0" smtClean="0"/>
              <a:t>Otros </a:t>
            </a:r>
            <a:r>
              <a:rPr lang="es-CO" dirty="0"/>
              <a:t>comienzan bien, pero luego se desvían por sus ambiciones egoístas</a:t>
            </a:r>
            <a:r>
              <a:rPr lang="es-CO" dirty="0" smtClean="0"/>
              <a:t>. </a:t>
            </a:r>
          </a:p>
          <a:p>
            <a:pPr marL="400050" lvl="1" indent="0">
              <a:buNone/>
            </a:pPr>
            <a:r>
              <a:rPr lang="es-CO" dirty="0" smtClean="0"/>
              <a:t>Por </a:t>
            </a:r>
            <a:r>
              <a:rPr lang="es-CO" dirty="0"/>
              <a:t>medio de Miqueas, Dios proclama que los falsos profetas serían avergonzados. </a:t>
            </a:r>
            <a:r>
              <a:rPr lang="es-CO" dirty="0" smtClean="0">
                <a:solidFill>
                  <a:srgbClr val="FF0000"/>
                </a:solidFill>
              </a:rPr>
              <a:t>Versos.6</a:t>
            </a:r>
            <a:r>
              <a:rPr lang="es-CO" dirty="0">
                <a:solidFill>
                  <a:srgbClr val="FF0000"/>
                </a:solidFill>
              </a:rPr>
              <a:t>, 7.</a:t>
            </a:r>
          </a:p>
          <a:p>
            <a:pPr marL="0" indent="0">
              <a:buNone/>
            </a:pPr>
            <a:endParaRPr lang="es-CO" sz="3600" b="1" u="sng" dirty="0" smtClean="0"/>
          </a:p>
          <a:p>
            <a:pPr marL="0" indent="0">
              <a:buNone/>
            </a:pPr>
            <a:r>
              <a:rPr lang="es-CO" sz="3600" b="1" u="sng" dirty="0" smtClean="0"/>
              <a:t>La </a:t>
            </a:r>
            <a:r>
              <a:rPr lang="es-CO" sz="3600" b="1" u="sng" dirty="0"/>
              <a:t>verdadera autoridad espiritual. </a:t>
            </a:r>
            <a:endParaRPr lang="es-CO" sz="3600" b="1" u="sng" dirty="0" smtClean="0"/>
          </a:p>
          <a:p>
            <a:pPr marL="400050" lvl="1" indent="0">
              <a:buNone/>
            </a:pPr>
            <a:r>
              <a:rPr lang="es-CO" dirty="0">
                <a:solidFill>
                  <a:srgbClr val="FF0000"/>
                </a:solidFill>
              </a:rPr>
              <a:t>Miq.3:8</a:t>
            </a:r>
            <a:r>
              <a:rPr lang="es-CO" dirty="0"/>
              <a:t>.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Mas </a:t>
            </a:r>
            <a:r>
              <a:rPr lang="es-CO" dirty="0">
                <a:latin typeface="Agency FB" pitchFamily="34" charset="0"/>
              </a:rPr>
              <a:t>yo estoy </a:t>
            </a:r>
            <a:r>
              <a:rPr lang="es-CO" dirty="0" smtClean="0">
                <a:latin typeface="Agency FB" pitchFamily="34" charset="0"/>
              </a:rPr>
              <a:t>lleno del </a:t>
            </a:r>
            <a:r>
              <a:rPr lang="es-CO" dirty="0">
                <a:latin typeface="Agency FB" pitchFamily="34" charset="0"/>
              </a:rPr>
              <a:t>poder del espíritu de Jehová, </a:t>
            </a:r>
            <a:r>
              <a:rPr lang="es-CO" dirty="0" smtClean="0">
                <a:latin typeface="Agency FB" pitchFamily="34" charset="0"/>
              </a:rPr>
              <a:t>de </a:t>
            </a:r>
            <a:r>
              <a:rPr lang="es-CO" dirty="0">
                <a:latin typeface="Agency FB" pitchFamily="34" charset="0"/>
              </a:rPr>
              <a:t>juicio y de fuerza</a:t>
            </a:r>
            <a:r>
              <a:rPr lang="es-CO" dirty="0" smtClean="0">
                <a:latin typeface="Agency FB" pitchFamily="34" charset="0"/>
              </a:rPr>
              <a:t>, </a:t>
            </a:r>
            <a:r>
              <a:rPr lang="es-CO" dirty="0">
                <a:latin typeface="Agency FB" pitchFamily="34" charset="0"/>
              </a:rPr>
              <a:t>para denunciar a Jacob su rebelión </a:t>
            </a:r>
            <a:r>
              <a:rPr lang="es-CO" dirty="0" smtClean="0">
                <a:latin typeface="Agency FB" pitchFamily="34" charset="0"/>
              </a:rPr>
              <a:t>y </a:t>
            </a:r>
            <a:r>
              <a:rPr lang="es-CO" dirty="0">
                <a:latin typeface="Agency FB" pitchFamily="34" charset="0"/>
              </a:rPr>
              <a:t>a Israel su </a:t>
            </a:r>
            <a:r>
              <a:rPr lang="es-CO" dirty="0" smtClean="0">
                <a:latin typeface="Agency FB" pitchFamily="34" charset="0"/>
              </a:rPr>
              <a:t>pecado</a:t>
            </a:r>
            <a:r>
              <a:rPr lang="es-CO" dirty="0" smtClean="0"/>
              <a:t>»</a:t>
            </a:r>
          </a:p>
          <a:p>
            <a:pPr marL="400050" lvl="1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Miqueas </a:t>
            </a:r>
            <a:r>
              <a:rPr lang="es-CO" dirty="0"/>
              <a:t>no actuaba por egoísmo ni por arrogancia. </a:t>
            </a:r>
            <a:r>
              <a:rPr lang="es-CO" dirty="0" smtClean="0"/>
              <a:t>Afirma </a:t>
            </a:r>
            <a:r>
              <a:rPr lang="es-CO" dirty="0"/>
              <a:t>que sirve a Dios con el propósito de acercar su pueblo a Él</a:t>
            </a:r>
            <a:r>
              <a:rPr lang="es-CO" dirty="0" smtClean="0"/>
              <a:t>. </a:t>
            </a:r>
            <a:r>
              <a:rPr lang="es-CO" dirty="0"/>
              <a:t>Todo cristiano debe proponerse la misma meta que tuvo Miqueas, que consistía en llevar a la gente a una buena relación con Dios.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463018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  <a:solidFill>
            <a:schemeClr val="bg1">
              <a:lumMod val="85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b="1" u="sng" dirty="0" smtClean="0"/>
              <a:t>El </a:t>
            </a:r>
            <a:r>
              <a:rPr lang="es-CO" b="1" u="sng" dirty="0"/>
              <a:t>juicio se avecina sobre los falsos líderes</a:t>
            </a:r>
            <a:r>
              <a:rPr lang="es-CO" sz="2800" dirty="0"/>
              <a:t>. </a:t>
            </a:r>
            <a:endParaRPr lang="es-CO" sz="2800" dirty="0" smtClean="0"/>
          </a:p>
          <a:p>
            <a:pPr marL="400050" lvl="1" indent="0">
              <a:buNone/>
            </a:pPr>
            <a:endParaRPr lang="es-CO" sz="2600" dirty="0" smtClean="0">
              <a:solidFill>
                <a:srgbClr val="FF0000"/>
              </a:solidFill>
            </a:endParaRPr>
          </a:p>
          <a:p>
            <a:pPr marL="400050" lvl="1" indent="0">
              <a:buNone/>
            </a:pPr>
            <a:r>
              <a:rPr lang="es-CO" sz="2600" dirty="0" smtClean="0">
                <a:solidFill>
                  <a:srgbClr val="FF0000"/>
                </a:solidFill>
              </a:rPr>
              <a:t>Miq.3:9-12</a:t>
            </a:r>
            <a:r>
              <a:rPr lang="es-CO" sz="2600" dirty="0"/>
              <a:t>. "</a:t>
            </a:r>
            <a:r>
              <a:rPr lang="es-CO" sz="2600" dirty="0">
                <a:latin typeface="Agency FB" pitchFamily="34" charset="0"/>
              </a:rPr>
              <a:t>Oíd ahora esto, jefes de la casa de </a:t>
            </a:r>
            <a:r>
              <a:rPr lang="es-CO" sz="2600" dirty="0" smtClean="0">
                <a:latin typeface="Agency FB" pitchFamily="34" charset="0"/>
              </a:rPr>
              <a:t>Jacob y </a:t>
            </a:r>
            <a:r>
              <a:rPr lang="es-CO" sz="2600" dirty="0">
                <a:latin typeface="Agency FB" pitchFamily="34" charset="0"/>
              </a:rPr>
              <a:t>capitanes de la casa de Israel, </a:t>
            </a:r>
            <a:r>
              <a:rPr lang="es-CO" sz="2600" dirty="0" smtClean="0">
                <a:latin typeface="Agency FB" pitchFamily="34" charset="0"/>
              </a:rPr>
              <a:t>que </a:t>
            </a:r>
            <a:r>
              <a:rPr lang="es-CO" sz="2600" dirty="0">
                <a:latin typeface="Agency FB" pitchFamily="34" charset="0"/>
              </a:rPr>
              <a:t>abomináis el </a:t>
            </a:r>
            <a:r>
              <a:rPr lang="es-CO" sz="2600" dirty="0" smtClean="0">
                <a:latin typeface="Agency FB" pitchFamily="34" charset="0"/>
              </a:rPr>
              <a:t>juicio </a:t>
            </a:r>
            <a:r>
              <a:rPr lang="es-CO" sz="2600" dirty="0">
                <a:latin typeface="Agency FB" pitchFamily="34" charset="0"/>
              </a:rPr>
              <a:t>y pervertís todo derecho</a:t>
            </a:r>
            <a:r>
              <a:rPr lang="es-CO" sz="2600" dirty="0" smtClean="0">
                <a:latin typeface="Agency FB" pitchFamily="34" charset="0"/>
              </a:rPr>
              <a:t>, </a:t>
            </a:r>
            <a:r>
              <a:rPr lang="es-CO" sz="2600" dirty="0">
                <a:latin typeface="Agency FB" pitchFamily="34" charset="0"/>
              </a:rPr>
              <a:t>10 que edificáis a Sión con sangre </a:t>
            </a:r>
            <a:r>
              <a:rPr lang="es-CO" sz="2600" dirty="0" smtClean="0">
                <a:latin typeface="Agency FB" pitchFamily="34" charset="0"/>
              </a:rPr>
              <a:t>y </a:t>
            </a:r>
            <a:r>
              <a:rPr lang="es-CO" sz="2600" dirty="0">
                <a:latin typeface="Agency FB" pitchFamily="34" charset="0"/>
              </a:rPr>
              <a:t>a Jerusalén con injusticia</a:t>
            </a:r>
            <a:r>
              <a:rPr lang="es-CO" sz="2600" dirty="0" smtClean="0">
                <a:latin typeface="Agency FB" pitchFamily="34" charset="0"/>
              </a:rPr>
              <a:t>. </a:t>
            </a:r>
            <a:r>
              <a:rPr lang="es-CO" sz="2600" dirty="0">
                <a:latin typeface="Agency FB" pitchFamily="34" charset="0"/>
              </a:rPr>
              <a:t>11 Sus jefes juzgan por </a:t>
            </a:r>
            <a:r>
              <a:rPr lang="es-CO" sz="2600" dirty="0" smtClean="0">
                <a:latin typeface="Agency FB" pitchFamily="34" charset="0"/>
              </a:rPr>
              <a:t>cohecho, sus </a:t>
            </a:r>
            <a:r>
              <a:rPr lang="es-CO" sz="2600" dirty="0">
                <a:latin typeface="Agency FB" pitchFamily="34" charset="0"/>
              </a:rPr>
              <a:t>sacerdotes enseñan por precio, </a:t>
            </a:r>
            <a:r>
              <a:rPr lang="es-CO" sz="2600" dirty="0" smtClean="0">
                <a:latin typeface="Agency FB" pitchFamily="34" charset="0"/>
              </a:rPr>
              <a:t>sus </a:t>
            </a:r>
            <a:r>
              <a:rPr lang="es-CO" sz="2600" dirty="0">
                <a:latin typeface="Agency FB" pitchFamily="34" charset="0"/>
              </a:rPr>
              <a:t>profetas adivinan por dinero, </a:t>
            </a:r>
            <a:r>
              <a:rPr lang="es-CO" sz="2600" dirty="0" smtClean="0">
                <a:latin typeface="Agency FB" pitchFamily="34" charset="0"/>
              </a:rPr>
              <a:t>y </a:t>
            </a:r>
            <a:r>
              <a:rPr lang="es-CO" sz="2600" dirty="0">
                <a:latin typeface="Agency FB" pitchFamily="34" charset="0"/>
              </a:rPr>
              <a:t>se apoyan en Jehová, diciendo: </a:t>
            </a:r>
            <a:r>
              <a:rPr lang="es-CO" sz="2600" dirty="0" smtClean="0">
                <a:latin typeface="Agency FB" pitchFamily="34" charset="0"/>
              </a:rPr>
              <a:t>"¿</a:t>
            </a:r>
            <a:r>
              <a:rPr lang="es-CO" sz="2600" dirty="0">
                <a:latin typeface="Agency FB" pitchFamily="34" charset="0"/>
              </a:rPr>
              <a:t>No está Jehová entre nosotros? </a:t>
            </a:r>
            <a:r>
              <a:rPr lang="es-CO" sz="2600" dirty="0" smtClean="0">
                <a:latin typeface="Agency FB" pitchFamily="34" charset="0"/>
              </a:rPr>
              <a:t>No </a:t>
            </a:r>
            <a:r>
              <a:rPr lang="es-CO" sz="2600" dirty="0">
                <a:latin typeface="Agency FB" pitchFamily="34" charset="0"/>
              </a:rPr>
              <a:t>vendrá sobre nosotros ningún mal</a:t>
            </a:r>
            <a:r>
              <a:rPr lang="es-CO" sz="2600" dirty="0" smtClean="0">
                <a:latin typeface="Agency FB" pitchFamily="34" charset="0"/>
              </a:rPr>
              <a:t>". </a:t>
            </a:r>
            <a:r>
              <a:rPr lang="es-CO" sz="2600" dirty="0">
                <a:latin typeface="Agency FB" pitchFamily="34" charset="0"/>
              </a:rPr>
              <a:t>12 Por eso, a causa de vosotros, </a:t>
            </a:r>
            <a:r>
              <a:rPr lang="es-CO" sz="2600" dirty="0" smtClean="0">
                <a:latin typeface="Agency FB" pitchFamily="34" charset="0"/>
              </a:rPr>
              <a:t> </a:t>
            </a:r>
            <a:r>
              <a:rPr lang="es-CO" sz="2600" dirty="0">
                <a:latin typeface="Agency FB" pitchFamily="34" charset="0"/>
              </a:rPr>
              <a:t>Sión será un campo arado, </a:t>
            </a:r>
            <a:r>
              <a:rPr lang="es-CO" sz="2600" dirty="0" smtClean="0">
                <a:latin typeface="Agency FB" pitchFamily="34" charset="0"/>
              </a:rPr>
              <a:t>Jerusalén </a:t>
            </a:r>
            <a:r>
              <a:rPr lang="es-CO" sz="2600" dirty="0">
                <a:latin typeface="Agency FB" pitchFamily="34" charset="0"/>
              </a:rPr>
              <a:t>se </a:t>
            </a:r>
            <a:r>
              <a:rPr lang="es-CO" sz="2600" dirty="0" smtClean="0">
                <a:latin typeface="Agency FB" pitchFamily="34" charset="0"/>
              </a:rPr>
              <a:t>convertirá en </a:t>
            </a:r>
            <a:r>
              <a:rPr lang="es-CO" sz="2600" dirty="0">
                <a:latin typeface="Agency FB" pitchFamily="34" charset="0"/>
              </a:rPr>
              <a:t>montones de ruinas </a:t>
            </a:r>
            <a:r>
              <a:rPr lang="es-CO" sz="2600" dirty="0" smtClean="0">
                <a:latin typeface="Agency FB" pitchFamily="34" charset="0"/>
              </a:rPr>
              <a:t>y </a:t>
            </a:r>
            <a:r>
              <a:rPr lang="es-CO" sz="2600" dirty="0">
                <a:latin typeface="Agency FB" pitchFamily="34" charset="0"/>
              </a:rPr>
              <a:t>el monte de la </a:t>
            </a:r>
            <a:r>
              <a:rPr lang="es-CO" sz="2600" dirty="0" smtClean="0">
                <a:latin typeface="Agency FB" pitchFamily="34" charset="0"/>
              </a:rPr>
              <a:t>Casa se </a:t>
            </a:r>
            <a:r>
              <a:rPr lang="es-CO" sz="2600" dirty="0">
                <a:latin typeface="Agency FB" pitchFamily="34" charset="0"/>
              </a:rPr>
              <a:t>cubrirá de bosque</a:t>
            </a:r>
            <a:r>
              <a:rPr lang="es-CO" sz="2600" dirty="0" smtClean="0"/>
              <a:t>".</a:t>
            </a:r>
          </a:p>
          <a:p>
            <a:pPr marL="0" indent="0">
              <a:buNone/>
            </a:pPr>
            <a:endParaRPr lang="es-CO" sz="2800" dirty="0"/>
          </a:p>
          <a:p>
            <a:pPr marL="0" indent="0">
              <a:buNone/>
            </a:pPr>
            <a:r>
              <a:rPr lang="es-CO" sz="2800" dirty="0" smtClean="0"/>
              <a:t>Los </a:t>
            </a:r>
            <a:r>
              <a:rPr lang="es-CO" sz="2800" dirty="0"/>
              <a:t>gobernantes de Judá eran como los falsos profetas. No hacían lo correcto y sólo les importaba los </a:t>
            </a:r>
            <a:r>
              <a:rPr lang="es-CO" sz="2800" dirty="0" smtClean="0"/>
              <a:t>beneficios. Mataban </a:t>
            </a:r>
            <a:r>
              <a:rPr lang="es-CO" sz="2800" dirty="0"/>
              <a:t>a personas por mantener su gobierno y autoridad. </a:t>
            </a:r>
            <a:r>
              <a:rPr lang="es-CO" sz="2800" dirty="0" smtClean="0">
                <a:solidFill>
                  <a:srgbClr val="FF0000"/>
                </a:solidFill>
              </a:rPr>
              <a:t>Verso.10</a:t>
            </a:r>
            <a:endParaRPr lang="es-CO" sz="2800" dirty="0">
              <a:solidFill>
                <a:srgbClr val="FF0000"/>
              </a:solidFill>
            </a:endParaRP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0931479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3960439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s-CO" b="1" u="sng" dirty="0" smtClean="0"/>
          </a:p>
          <a:p>
            <a:pPr marL="0" indent="0">
              <a:buNone/>
            </a:pPr>
            <a:r>
              <a:rPr lang="es-CO" b="1" u="sng" dirty="0" smtClean="0"/>
              <a:t>El </a:t>
            </a:r>
            <a:r>
              <a:rPr lang="es-CO" b="1" u="sng" dirty="0"/>
              <a:t>juicio se avecina sobre los falsos líderes. </a:t>
            </a:r>
            <a:endParaRPr lang="es-CO" b="1" u="sng" dirty="0" smtClean="0"/>
          </a:p>
          <a:p>
            <a:endParaRPr lang="es-CO" dirty="0" smtClean="0"/>
          </a:p>
          <a:p>
            <a:pPr marL="400050" lvl="1" indent="0">
              <a:buNone/>
            </a:pPr>
            <a:r>
              <a:rPr lang="es-CO" dirty="0" smtClean="0"/>
              <a:t>En Miq.3:9-12. El profeta de Dios dice que: En </a:t>
            </a:r>
            <a:r>
              <a:rPr lang="es-CO" dirty="0"/>
              <a:t>medio de sus ganancias sucias, </a:t>
            </a:r>
            <a:r>
              <a:rPr lang="es-CO" dirty="0" smtClean="0"/>
              <a:t>los falsos líderes y los profetas falsos, afirmaban </a:t>
            </a:r>
            <a:r>
              <a:rPr lang="es-CO" dirty="0"/>
              <a:t>que Dios estaba con ellos para bendecirlos. </a:t>
            </a:r>
            <a:r>
              <a:rPr lang="es-CO" dirty="0" smtClean="0">
                <a:solidFill>
                  <a:srgbClr val="FF0000"/>
                </a:solidFill>
              </a:rPr>
              <a:t>Verso .11</a:t>
            </a:r>
            <a:r>
              <a:rPr lang="es-CO" dirty="0" smtClean="0"/>
              <a:t>. Pero se </a:t>
            </a:r>
            <a:r>
              <a:rPr lang="es-CO" dirty="0"/>
              <a:t>engañaban ellos mismos pensando que el juicio nunca les llegaría.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508909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832648"/>
          </a:xfrm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b="1" u="sng" dirty="0" smtClean="0"/>
              <a:t>CRISTIANOS IMPIOS</a:t>
            </a:r>
            <a:r>
              <a:rPr lang="es-CO" b="1" dirty="0" smtClean="0"/>
              <a:t>:</a:t>
            </a:r>
          </a:p>
          <a:p>
            <a:pPr marL="400050" lvl="1" indent="0">
              <a:buNone/>
            </a:pPr>
            <a:r>
              <a:rPr lang="es-CO" dirty="0" smtClean="0"/>
              <a:t>Hay </a:t>
            </a:r>
            <a:r>
              <a:rPr lang="es-CO" dirty="0"/>
              <a:t>cristianos que piensan que el pecado no es grave, porque asisten fielmente a la iglesia, dan sus ofrendas o hacen buenas obras en la comunidad</a:t>
            </a:r>
            <a:r>
              <a:rPr lang="es-CO" dirty="0" smtClean="0"/>
              <a:t>. </a:t>
            </a:r>
            <a:r>
              <a:rPr lang="es-CO" dirty="0"/>
              <a:t>Un cristiano que piensa de esta forma se engaña así mismo y trae el juicio de Dios sobre su vida</a:t>
            </a:r>
          </a:p>
          <a:p>
            <a:pPr marL="0" indent="0">
              <a:buNone/>
            </a:pPr>
            <a:endParaRPr lang="es-CO" b="1" u="sng" dirty="0" smtClean="0"/>
          </a:p>
          <a:p>
            <a:pPr marL="0" indent="0">
              <a:buNone/>
            </a:pPr>
            <a:r>
              <a:rPr lang="es-CO" b="1" u="sng" dirty="0" smtClean="0"/>
              <a:t>El </a:t>
            </a:r>
            <a:r>
              <a:rPr lang="es-CO" b="1" u="sng" dirty="0"/>
              <a:t>juicio se avecina sobre los falsos líderes. </a:t>
            </a:r>
            <a:endParaRPr lang="es-CO" b="1" u="sng" dirty="0" smtClean="0"/>
          </a:p>
          <a:p>
            <a:pPr marL="400050" lvl="1" indent="0">
              <a:buNone/>
            </a:pPr>
            <a:r>
              <a:rPr lang="es-CO" dirty="0" smtClean="0"/>
              <a:t>En Miq.3:9-12. El </a:t>
            </a:r>
            <a:r>
              <a:rPr lang="es-CO" dirty="0"/>
              <a:t>templo de Jerusalén era un símbolo de la presencia de Dios, y los gobernantes estaban seguros que nada malo les pasaría. </a:t>
            </a:r>
            <a:r>
              <a:rPr lang="es-CO" dirty="0" smtClean="0"/>
              <a:t>Tiempo </a:t>
            </a:r>
            <a:r>
              <a:rPr lang="es-CO" dirty="0"/>
              <a:t>después Jerusalén fue barrida, destruida y desolada.</a:t>
            </a:r>
          </a:p>
        </p:txBody>
      </p:sp>
    </p:spTree>
    <p:extLst>
      <p:ext uri="{BB962C8B-B14F-4D97-AF65-F5344CB8AC3E}">
        <p14:creationId xmlns:p14="http://schemas.microsoft.com/office/powerpoint/2010/main" val="99050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s-CO" b="1" i="1" dirty="0">
                <a:latin typeface="Agency FB" pitchFamily="34" charset="0"/>
              </a:rPr>
              <a:t>DIOS ADVIERTE A LOS LÍDERES ESPIRITUALES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5141168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b="1" u="sng" dirty="0" smtClean="0"/>
              <a:t>ADVERTENCIA:</a:t>
            </a:r>
            <a:r>
              <a:rPr lang="es-CO" dirty="0" smtClean="0"/>
              <a:t> Aviso</a:t>
            </a:r>
            <a:r>
              <a:rPr lang="es-CO" dirty="0"/>
              <a:t>, consejo, exhortación.</a:t>
            </a:r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r>
              <a:rPr lang="es-CO" sz="3800" b="1" u="sng" dirty="0" smtClean="0"/>
              <a:t>Respetar </a:t>
            </a:r>
            <a:r>
              <a:rPr lang="es-CO" sz="3800" b="1" u="sng" dirty="0"/>
              <a:t>el privilegio espiritual</a:t>
            </a:r>
            <a:r>
              <a:rPr lang="es-CO" sz="3300" dirty="0"/>
              <a:t>. </a:t>
            </a:r>
            <a:r>
              <a:rPr lang="es-CO" sz="3300" dirty="0" smtClean="0">
                <a:solidFill>
                  <a:srgbClr val="FF0000"/>
                </a:solidFill>
              </a:rPr>
              <a:t>Malaquías profetizó por el año 425 AC. </a:t>
            </a:r>
            <a:r>
              <a:rPr lang="es-CO" sz="3300" u="sng" dirty="0" smtClean="0">
                <a:solidFill>
                  <a:srgbClr val="FF0000"/>
                </a:solidFill>
              </a:rPr>
              <a:t>Entre Miqueas y Malaquías 275 años.</a:t>
            </a:r>
            <a:endParaRPr lang="es-CO" sz="3300" u="sng" dirty="0" smtClean="0">
              <a:solidFill>
                <a:srgbClr val="FF0000"/>
              </a:solidFill>
            </a:endParaRPr>
          </a:p>
          <a:p>
            <a:pPr marL="400050" lvl="1" indent="0">
              <a:buNone/>
            </a:pPr>
            <a:r>
              <a:rPr lang="es-CO" dirty="0">
                <a:solidFill>
                  <a:srgbClr val="FF0000"/>
                </a:solidFill>
              </a:rPr>
              <a:t>Mal.2:1-7</a:t>
            </a:r>
            <a:r>
              <a:rPr lang="es-CO" dirty="0"/>
              <a:t>. "</a:t>
            </a:r>
            <a:r>
              <a:rPr lang="es-CO" dirty="0">
                <a:latin typeface="Agency FB" pitchFamily="34" charset="0"/>
              </a:rPr>
              <a:t>Ahora, pues, sacerdotes</a:t>
            </a:r>
            <a:r>
              <a:rPr lang="es-CO" dirty="0" smtClean="0">
                <a:latin typeface="Agency FB" pitchFamily="34" charset="0"/>
              </a:rPr>
              <a:t>, para </a:t>
            </a:r>
            <a:r>
              <a:rPr lang="es-CO" dirty="0">
                <a:latin typeface="Agency FB" pitchFamily="34" charset="0"/>
              </a:rPr>
              <a:t>vosotros es este mandamiento</a:t>
            </a:r>
            <a:r>
              <a:rPr lang="es-CO" dirty="0" smtClean="0">
                <a:latin typeface="Agency FB" pitchFamily="34" charset="0"/>
              </a:rPr>
              <a:t>. </a:t>
            </a:r>
            <a:r>
              <a:rPr lang="es-CO" dirty="0">
                <a:latin typeface="Agency FB" pitchFamily="34" charset="0"/>
              </a:rPr>
              <a:t>2 Si no escucháis </a:t>
            </a:r>
            <a:r>
              <a:rPr lang="es-CO" dirty="0" smtClean="0">
                <a:latin typeface="Agency FB" pitchFamily="34" charset="0"/>
              </a:rPr>
              <a:t>y </a:t>
            </a:r>
            <a:r>
              <a:rPr lang="es-CO" dirty="0">
                <a:latin typeface="Agency FB" pitchFamily="34" charset="0"/>
              </a:rPr>
              <a:t>si no decidís de </a:t>
            </a:r>
            <a:r>
              <a:rPr lang="es-CO" dirty="0" smtClean="0">
                <a:latin typeface="Agency FB" pitchFamily="34" charset="0"/>
              </a:rPr>
              <a:t>corazón dar </a:t>
            </a:r>
            <a:r>
              <a:rPr lang="es-CO" dirty="0">
                <a:latin typeface="Agency FB" pitchFamily="34" charset="0"/>
              </a:rPr>
              <a:t>gloria a mi nombre, </a:t>
            </a:r>
            <a:r>
              <a:rPr lang="es-CO" dirty="0" smtClean="0">
                <a:latin typeface="Agency FB" pitchFamily="34" charset="0"/>
              </a:rPr>
              <a:t> </a:t>
            </a:r>
            <a:r>
              <a:rPr lang="es-CO" dirty="0">
                <a:latin typeface="Agency FB" pitchFamily="34" charset="0"/>
              </a:rPr>
              <a:t>ha dicho Jehová de los ejércitos</a:t>
            </a:r>
            <a:r>
              <a:rPr lang="es-CO" dirty="0" smtClean="0">
                <a:latin typeface="Agency FB" pitchFamily="34" charset="0"/>
              </a:rPr>
              <a:t>, </a:t>
            </a:r>
            <a:r>
              <a:rPr lang="es-CO" dirty="0">
                <a:latin typeface="Agency FB" pitchFamily="34" charset="0"/>
              </a:rPr>
              <a:t>enviaré maldición sobre vosotros </a:t>
            </a:r>
            <a:r>
              <a:rPr lang="es-CO" dirty="0" smtClean="0">
                <a:latin typeface="Agency FB" pitchFamily="34" charset="0"/>
              </a:rPr>
              <a:t> </a:t>
            </a:r>
            <a:r>
              <a:rPr lang="es-CO" dirty="0">
                <a:latin typeface="Agency FB" pitchFamily="34" charset="0"/>
              </a:rPr>
              <a:t>y maldeciré vuestras bendiciones; </a:t>
            </a:r>
            <a:r>
              <a:rPr lang="es-CO" dirty="0" smtClean="0">
                <a:latin typeface="Agency FB" pitchFamily="34" charset="0"/>
              </a:rPr>
              <a:t>y </a:t>
            </a:r>
            <a:r>
              <a:rPr lang="es-CO" dirty="0">
                <a:latin typeface="Agency FB" pitchFamily="34" charset="0"/>
              </a:rPr>
              <a:t>ya las he maldecido, </a:t>
            </a:r>
            <a:r>
              <a:rPr lang="es-CO" dirty="0" smtClean="0">
                <a:latin typeface="Agency FB" pitchFamily="34" charset="0"/>
              </a:rPr>
              <a:t>porque </a:t>
            </a:r>
            <a:r>
              <a:rPr lang="es-CO" dirty="0">
                <a:latin typeface="Agency FB" pitchFamily="34" charset="0"/>
              </a:rPr>
              <a:t>no os habéis decidido de corazón</a:t>
            </a:r>
            <a:r>
              <a:rPr lang="es-CO" dirty="0" smtClean="0">
                <a:latin typeface="Agency FB" pitchFamily="34" charset="0"/>
              </a:rPr>
              <a:t>. </a:t>
            </a:r>
            <a:r>
              <a:rPr lang="es-CO" dirty="0">
                <a:latin typeface="Agency FB" pitchFamily="34" charset="0"/>
              </a:rPr>
              <a:t>3 "Yo os dañaré la sementera, </a:t>
            </a:r>
            <a:r>
              <a:rPr lang="es-CO" dirty="0" smtClean="0">
                <a:latin typeface="Agency FB" pitchFamily="34" charset="0"/>
              </a:rPr>
              <a:t>os </a:t>
            </a:r>
            <a:r>
              <a:rPr lang="es-CO" dirty="0">
                <a:latin typeface="Agency FB" pitchFamily="34" charset="0"/>
              </a:rPr>
              <a:t>echaré al rostro el estiércol, </a:t>
            </a:r>
            <a:r>
              <a:rPr lang="es-CO" dirty="0" smtClean="0">
                <a:latin typeface="Agency FB" pitchFamily="34" charset="0"/>
              </a:rPr>
              <a:t>el </a:t>
            </a:r>
            <a:r>
              <a:rPr lang="es-CO" dirty="0">
                <a:latin typeface="Agency FB" pitchFamily="34" charset="0"/>
              </a:rPr>
              <a:t>estiércol de vuestros </a:t>
            </a:r>
            <a:r>
              <a:rPr lang="es-CO" dirty="0" smtClean="0">
                <a:latin typeface="Agency FB" pitchFamily="34" charset="0"/>
              </a:rPr>
              <a:t>animales sacrificados</a:t>
            </a:r>
            <a:r>
              <a:rPr lang="es-CO" dirty="0">
                <a:latin typeface="Agency FB" pitchFamily="34" charset="0"/>
              </a:rPr>
              <a:t>, </a:t>
            </a:r>
            <a:r>
              <a:rPr lang="es-CO" dirty="0" smtClean="0">
                <a:latin typeface="Agency FB" pitchFamily="34" charset="0"/>
              </a:rPr>
              <a:t>y </a:t>
            </a:r>
            <a:r>
              <a:rPr lang="es-CO" dirty="0">
                <a:latin typeface="Agency FB" pitchFamily="34" charset="0"/>
              </a:rPr>
              <a:t>seréis arrojados juntamente con él</a:t>
            </a:r>
            <a:r>
              <a:rPr lang="es-CO" dirty="0" smtClean="0">
                <a:latin typeface="Agency FB" pitchFamily="34" charset="0"/>
              </a:rPr>
              <a:t>. </a:t>
            </a:r>
            <a:r>
              <a:rPr lang="es-CO" dirty="0">
                <a:latin typeface="Agency FB" pitchFamily="34" charset="0"/>
              </a:rPr>
              <a:t>4 Así sabréis que yo os </a:t>
            </a:r>
            <a:r>
              <a:rPr lang="es-CO" dirty="0" smtClean="0">
                <a:latin typeface="Agency FB" pitchFamily="34" charset="0"/>
              </a:rPr>
              <a:t>envié este mandamiento, para </a:t>
            </a:r>
            <a:r>
              <a:rPr lang="es-CO" dirty="0">
                <a:latin typeface="Agency FB" pitchFamily="34" charset="0"/>
              </a:rPr>
              <a:t>que permanezca mi pacto con Leví</a:t>
            </a:r>
            <a:r>
              <a:rPr lang="es-CO" dirty="0" smtClean="0">
                <a:latin typeface="Agency FB" pitchFamily="34" charset="0"/>
              </a:rPr>
              <a:t>, </a:t>
            </a:r>
            <a:r>
              <a:rPr lang="es-CO" dirty="0" smtClean="0">
                <a:latin typeface="Agency FB" pitchFamily="34" charset="0"/>
              </a:rPr>
              <a:t>ha </a:t>
            </a:r>
            <a:r>
              <a:rPr lang="es-CO" dirty="0">
                <a:latin typeface="Agency FB" pitchFamily="34" charset="0"/>
              </a:rPr>
              <a:t>dicho Jehová de los ejércitos</a:t>
            </a:r>
            <a:r>
              <a:rPr lang="es-CO" dirty="0" smtClean="0">
                <a:latin typeface="Agency FB" pitchFamily="34" charset="0"/>
              </a:rPr>
              <a:t>. </a:t>
            </a:r>
            <a:r>
              <a:rPr lang="es-CO" dirty="0">
                <a:latin typeface="Agency FB" pitchFamily="34" charset="0"/>
              </a:rPr>
              <a:t>5 "Mi pacto con él fue de vida y de paz</a:t>
            </a:r>
            <a:r>
              <a:rPr lang="es-CO" dirty="0" smtClean="0">
                <a:latin typeface="Agency FB" pitchFamily="34" charset="0"/>
              </a:rPr>
              <a:t>. </a:t>
            </a:r>
            <a:r>
              <a:rPr lang="es-CO" dirty="0" smtClean="0">
                <a:latin typeface="Agency FB" pitchFamily="34" charset="0"/>
              </a:rPr>
              <a:t>Se </a:t>
            </a:r>
            <a:r>
              <a:rPr lang="es-CO" dirty="0">
                <a:latin typeface="Agency FB" pitchFamily="34" charset="0"/>
              </a:rPr>
              <a:t>las di para que me temiera, </a:t>
            </a:r>
            <a:r>
              <a:rPr lang="es-CO" dirty="0" smtClean="0">
                <a:latin typeface="Agency FB" pitchFamily="34" charset="0"/>
              </a:rPr>
              <a:t> y </a:t>
            </a:r>
            <a:r>
              <a:rPr lang="es-CO" dirty="0">
                <a:latin typeface="Agency FB" pitchFamily="34" charset="0"/>
              </a:rPr>
              <a:t>él tuvo temor de mí y ante mi </a:t>
            </a:r>
            <a:r>
              <a:rPr lang="es-CO" dirty="0" smtClean="0">
                <a:latin typeface="Agency FB" pitchFamily="34" charset="0"/>
              </a:rPr>
              <a:t>nombre guardaba reverencia</a:t>
            </a:r>
            <a:r>
              <a:rPr lang="es-CO" dirty="0" smtClean="0"/>
              <a:t>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231450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08712"/>
          </a:xfrm>
          <a:solidFill>
            <a:schemeClr val="accent3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/>
          <a:p>
            <a:pPr marL="400050" lvl="1" indent="0">
              <a:buNone/>
            </a:pPr>
            <a:r>
              <a:rPr lang="es-CO" dirty="0"/>
              <a:t>6 </a:t>
            </a:r>
            <a:r>
              <a:rPr lang="es-CO" dirty="0">
                <a:latin typeface="Agency FB" pitchFamily="34" charset="0"/>
              </a:rPr>
              <a:t>La ley de verdad estuvo en su boca,  iniquidad no fue hallada en sus labios; en paz y en justicia anduvo conmigo, y a muchos hizo apartar de la maldad.7 Porque los labios del sacerdote han de guardar sabiduría,  y de su boca el pueblo buscará la Ley;  porque es mensajero de Jehová de los </a:t>
            </a:r>
            <a:r>
              <a:rPr lang="es-CO" dirty="0" smtClean="0">
                <a:latin typeface="Agency FB" pitchFamily="34" charset="0"/>
              </a:rPr>
              <a:t>ejércitos»</a:t>
            </a:r>
            <a:endParaRPr lang="es-CO" dirty="0">
              <a:latin typeface="Agency FB" pitchFamily="34" charset="0"/>
            </a:endParaRPr>
          </a:p>
          <a:p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Cuando </a:t>
            </a:r>
            <a:r>
              <a:rPr lang="es-CO" dirty="0"/>
              <a:t>Malaquías comienza a profetizar, ya se habían cumplido los juicio de Dios que Miqueas </a:t>
            </a:r>
            <a:r>
              <a:rPr lang="es-CO" dirty="0" smtClean="0"/>
              <a:t>pronunció. Los </a:t>
            </a:r>
            <a:r>
              <a:rPr lang="es-CO" dirty="0"/>
              <a:t>pueblo enemigos habían destruido a Israel y Judá y la gente fue llevada a esclavitud</a:t>
            </a:r>
            <a:r>
              <a:rPr lang="es-CO" dirty="0" smtClean="0"/>
              <a:t>. </a:t>
            </a:r>
            <a:r>
              <a:rPr lang="es-CO" u="sng" dirty="0" smtClean="0">
                <a:solidFill>
                  <a:srgbClr val="FF0000"/>
                </a:solidFill>
              </a:rPr>
              <a:t>Entre los años 700 al 425 AC. Se cumplieron las profecías de Miq.</a:t>
            </a:r>
            <a:endParaRPr lang="es-CO" u="sng" dirty="0">
              <a:solidFill>
                <a:srgbClr val="FF0000"/>
              </a:solidFill>
            </a:endParaRPr>
          </a:p>
          <a:p>
            <a:endParaRPr lang="es-CO" dirty="0" smtClean="0"/>
          </a:p>
          <a:p>
            <a:pPr marL="0" indent="0">
              <a:buNone/>
            </a:pPr>
            <a:r>
              <a:rPr lang="es-CO" sz="3300" b="1" u="sng" dirty="0" smtClean="0"/>
              <a:t>Respetar </a:t>
            </a:r>
            <a:r>
              <a:rPr lang="es-CO" sz="3300" b="1" u="sng" dirty="0"/>
              <a:t>el privilegio espiritual. </a:t>
            </a:r>
            <a:endParaRPr lang="es-CO" sz="3300" b="1" u="sng" dirty="0" smtClean="0"/>
          </a:p>
          <a:p>
            <a:pPr marL="0" indent="0">
              <a:buNone/>
            </a:pPr>
            <a:r>
              <a:rPr lang="es-CO" dirty="0" smtClean="0"/>
              <a:t>De acuerdo a estas fechas, y </a:t>
            </a:r>
            <a:r>
              <a:rPr lang="es-CO" dirty="0" smtClean="0">
                <a:solidFill>
                  <a:srgbClr val="FF0000"/>
                </a:solidFill>
              </a:rPr>
              <a:t>Mal.2:1-7</a:t>
            </a:r>
            <a:r>
              <a:rPr lang="es-CO" dirty="0" smtClean="0"/>
              <a:t>. </a:t>
            </a:r>
            <a:r>
              <a:rPr lang="es-CO" dirty="0"/>
              <a:t>Los oyentes de Malaquías eran personas que habían regresado </a:t>
            </a:r>
            <a:r>
              <a:rPr lang="es-CO" dirty="0" smtClean="0"/>
              <a:t>de la esclavitud en Babilonia durante 70 años, habían regresado a </a:t>
            </a:r>
            <a:r>
              <a:rPr lang="es-CO" dirty="0"/>
              <a:t>su pueblo para reconstruir Jerusalén y el templo</a:t>
            </a:r>
            <a:r>
              <a:rPr lang="es-CO" dirty="0" smtClean="0"/>
              <a:t>. Pero muchos </a:t>
            </a:r>
            <a:r>
              <a:rPr lang="es-CO" dirty="0"/>
              <a:t>de los que regresaron seguían siendo </a:t>
            </a:r>
            <a:r>
              <a:rPr lang="es-CO" dirty="0" smtClean="0"/>
              <a:t>rebeldes Ver </a:t>
            </a:r>
            <a:r>
              <a:rPr lang="es-CO" dirty="0" smtClean="0">
                <a:solidFill>
                  <a:srgbClr val="FF0000"/>
                </a:solidFill>
              </a:rPr>
              <a:t>(Esdras 9:1-4).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842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s-CO" sz="3600" b="1" u="sng" dirty="0" smtClean="0"/>
              <a:t>Respetar </a:t>
            </a:r>
            <a:r>
              <a:rPr lang="es-CO" sz="3600" b="1" u="sng" dirty="0"/>
              <a:t>el privilegio espiritual</a:t>
            </a:r>
            <a:r>
              <a:rPr lang="es-CO" dirty="0"/>
              <a:t>. </a:t>
            </a:r>
            <a:endParaRPr lang="es-CO" dirty="0"/>
          </a:p>
          <a:p>
            <a:pPr marL="0" indent="0">
              <a:buNone/>
            </a:pPr>
            <a:r>
              <a:rPr lang="es-CO" sz="2800" dirty="0" smtClean="0"/>
              <a:t>Así </a:t>
            </a:r>
            <a:r>
              <a:rPr lang="es-CO" sz="2800" dirty="0"/>
              <a:t>que, </a:t>
            </a:r>
            <a:r>
              <a:rPr lang="es-CO" sz="2800" dirty="0" smtClean="0"/>
              <a:t>en Malaquías 2:1-7, Malaquías advierte </a:t>
            </a:r>
            <a:r>
              <a:rPr lang="es-CO" sz="2800" dirty="0"/>
              <a:t>a los levitas, la tribu sacerdotal, ya que los líderes espirituales tenían la responsabilidad de guiar al pueblo a una comunión verdadera con Dios. </a:t>
            </a:r>
            <a:endParaRPr lang="es-CO" sz="2800" dirty="0" smtClean="0"/>
          </a:p>
          <a:p>
            <a:pPr marL="400050" lvl="1" indent="0">
              <a:buNone/>
            </a:pPr>
            <a:endParaRPr lang="es-CO" sz="3000" dirty="0" smtClean="0">
              <a:solidFill>
                <a:srgbClr val="FF0000"/>
              </a:solidFill>
            </a:endParaRPr>
          </a:p>
          <a:p>
            <a:pPr marL="400050" lvl="1" indent="0">
              <a:buNone/>
            </a:pPr>
            <a:r>
              <a:rPr lang="es-CO" sz="3000" dirty="0" smtClean="0">
                <a:solidFill>
                  <a:srgbClr val="FF0000"/>
                </a:solidFill>
              </a:rPr>
              <a:t>Mal.2:1-2</a:t>
            </a:r>
            <a:r>
              <a:rPr lang="es-CO" sz="3000" dirty="0" smtClean="0"/>
              <a:t> </a:t>
            </a:r>
            <a:r>
              <a:rPr lang="es-CO" sz="3000" dirty="0"/>
              <a:t>dice: 1 "</a:t>
            </a:r>
            <a:r>
              <a:rPr lang="es-CO" sz="3000" dirty="0">
                <a:latin typeface="Agency FB" pitchFamily="34" charset="0"/>
              </a:rPr>
              <a:t>Ahora, pues, sacerdotes</a:t>
            </a:r>
            <a:r>
              <a:rPr lang="es-CO" sz="3000" dirty="0" smtClean="0">
                <a:latin typeface="Agency FB" pitchFamily="34" charset="0"/>
              </a:rPr>
              <a:t>, para </a:t>
            </a:r>
            <a:r>
              <a:rPr lang="es-CO" sz="3000" dirty="0">
                <a:latin typeface="Agency FB" pitchFamily="34" charset="0"/>
              </a:rPr>
              <a:t>vosotros es este mandamiento. </a:t>
            </a:r>
            <a:r>
              <a:rPr lang="es-CO" sz="3000" dirty="0" smtClean="0">
                <a:latin typeface="Agency FB" pitchFamily="34" charset="0"/>
              </a:rPr>
              <a:t> </a:t>
            </a:r>
            <a:r>
              <a:rPr lang="es-CO" sz="3000" dirty="0">
                <a:latin typeface="Agency FB" pitchFamily="34" charset="0"/>
              </a:rPr>
              <a:t>2 </a:t>
            </a:r>
            <a:r>
              <a:rPr lang="es-CO" sz="3000" u="sng" dirty="0">
                <a:latin typeface="Agency FB" pitchFamily="34" charset="0"/>
              </a:rPr>
              <a:t>Si no </a:t>
            </a:r>
            <a:r>
              <a:rPr lang="es-CO" sz="3500" u="sng" dirty="0">
                <a:latin typeface="Agency FB" pitchFamily="34" charset="0"/>
              </a:rPr>
              <a:t>escucháis </a:t>
            </a:r>
            <a:r>
              <a:rPr lang="es-CO" sz="3000" u="sng" dirty="0" smtClean="0">
                <a:latin typeface="Agency FB" pitchFamily="34" charset="0"/>
              </a:rPr>
              <a:t>y </a:t>
            </a:r>
            <a:r>
              <a:rPr lang="es-CO" sz="3000" u="sng" dirty="0">
                <a:latin typeface="Agency FB" pitchFamily="34" charset="0"/>
              </a:rPr>
              <a:t>si no decidís de </a:t>
            </a:r>
            <a:r>
              <a:rPr lang="es-CO" sz="3000" u="sng" dirty="0" smtClean="0">
                <a:latin typeface="Agency FB" pitchFamily="34" charset="0"/>
              </a:rPr>
              <a:t>corazón dar </a:t>
            </a:r>
            <a:r>
              <a:rPr lang="es-CO" sz="3000" u="sng" dirty="0">
                <a:latin typeface="Agency FB" pitchFamily="34" charset="0"/>
              </a:rPr>
              <a:t>gloria a mi nombre</a:t>
            </a:r>
            <a:r>
              <a:rPr lang="es-CO" sz="3000" dirty="0">
                <a:latin typeface="Agency FB" pitchFamily="34" charset="0"/>
              </a:rPr>
              <a:t>, </a:t>
            </a:r>
            <a:r>
              <a:rPr lang="es-CO" sz="3000" dirty="0" smtClean="0">
                <a:latin typeface="Agency FB" pitchFamily="34" charset="0"/>
              </a:rPr>
              <a:t>ha </a:t>
            </a:r>
            <a:r>
              <a:rPr lang="es-CO" sz="3000" dirty="0">
                <a:latin typeface="Agency FB" pitchFamily="34" charset="0"/>
              </a:rPr>
              <a:t>dicho Jehová de los ejércitos, </a:t>
            </a:r>
            <a:r>
              <a:rPr lang="es-CO" sz="3000" dirty="0" smtClean="0">
                <a:latin typeface="Agency FB" pitchFamily="34" charset="0"/>
              </a:rPr>
              <a:t>enviaré </a:t>
            </a:r>
            <a:r>
              <a:rPr lang="es-CO" sz="3000" dirty="0">
                <a:latin typeface="Agency FB" pitchFamily="34" charset="0"/>
              </a:rPr>
              <a:t>maldición sobre vosotros </a:t>
            </a:r>
            <a:r>
              <a:rPr lang="es-CO" sz="3000" dirty="0" smtClean="0">
                <a:latin typeface="Agency FB" pitchFamily="34" charset="0"/>
              </a:rPr>
              <a:t>y </a:t>
            </a:r>
            <a:r>
              <a:rPr lang="es-CO" sz="3000" dirty="0">
                <a:latin typeface="Agency FB" pitchFamily="34" charset="0"/>
              </a:rPr>
              <a:t>maldeciré vuestras bendiciones; </a:t>
            </a:r>
            <a:r>
              <a:rPr lang="es-CO" sz="3000" dirty="0" smtClean="0">
                <a:latin typeface="Agency FB" pitchFamily="34" charset="0"/>
              </a:rPr>
              <a:t>y </a:t>
            </a:r>
            <a:r>
              <a:rPr lang="es-CO" sz="3000" dirty="0">
                <a:latin typeface="Agency FB" pitchFamily="34" charset="0"/>
              </a:rPr>
              <a:t>ya las he maldecido, </a:t>
            </a:r>
            <a:r>
              <a:rPr lang="es-CO" sz="3000" u="sng" dirty="0" smtClean="0">
                <a:latin typeface="Agency FB" pitchFamily="34" charset="0"/>
              </a:rPr>
              <a:t>porque </a:t>
            </a:r>
            <a:r>
              <a:rPr lang="es-CO" sz="3000" u="sng" dirty="0">
                <a:latin typeface="Agency FB" pitchFamily="34" charset="0"/>
              </a:rPr>
              <a:t>no os habéis decidido de </a:t>
            </a:r>
            <a:r>
              <a:rPr lang="es-CO" sz="3000" u="sng" dirty="0" smtClean="0">
                <a:latin typeface="Agency FB" pitchFamily="34" charset="0"/>
              </a:rPr>
              <a:t>corazón</a:t>
            </a:r>
            <a:r>
              <a:rPr lang="es-CO" sz="2800" dirty="0" smtClean="0"/>
              <a:t>»</a:t>
            </a:r>
            <a:endParaRPr lang="es-CO" sz="2800" dirty="0"/>
          </a:p>
          <a:p>
            <a:pPr marL="0" indent="0">
              <a:buNone/>
            </a:pPr>
            <a:endParaRPr lang="es-CO" sz="2800" dirty="0" smtClean="0"/>
          </a:p>
          <a:p>
            <a:pPr marL="0" indent="0">
              <a:buNone/>
            </a:pPr>
            <a:r>
              <a:rPr lang="es-CO" sz="2800" dirty="0" smtClean="0"/>
              <a:t>Los sacerdotes estaban </a:t>
            </a:r>
            <a:r>
              <a:rPr lang="es-CO" sz="2800" dirty="0"/>
              <a:t>sirviendo a Dios sin santidad, por esa razón serían quitados del servicio</a:t>
            </a:r>
            <a:r>
              <a:rPr lang="es-CO" sz="2800" dirty="0" smtClean="0"/>
              <a:t>. Ver </a:t>
            </a:r>
            <a:r>
              <a:rPr lang="es-CO" sz="2800" dirty="0" smtClean="0">
                <a:solidFill>
                  <a:srgbClr val="FF0000"/>
                </a:solidFill>
              </a:rPr>
              <a:t>(Verso 3).</a:t>
            </a:r>
            <a:endParaRPr lang="es-CO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556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sz="3500" b="1" u="sng" dirty="0" smtClean="0"/>
              <a:t>Respetar </a:t>
            </a:r>
            <a:r>
              <a:rPr lang="es-CO" sz="3500" b="1" u="sng" dirty="0"/>
              <a:t>el privilegio espiritual</a:t>
            </a:r>
            <a:r>
              <a:rPr lang="es-CO" dirty="0"/>
              <a:t>. </a:t>
            </a:r>
            <a:endParaRPr lang="es-CO" dirty="0" smtClean="0"/>
          </a:p>
          <a:p>
            <a:pPr marL="400050" lvl="1" indent="0">
              <a:buNone/>
            </a:pPr>
            <a:r>
              <a:rPr lang="es-CO" dirty="0" smtClean="0"/>
              <a:t>En Mal.2:1-7, </a:t>
            </a:r>
            <a:r>
              <a:rPr lang="es-CO" dirty="0"/>
              <a:t>Dios hace un llamado a los levitas a valorar y respetar sus </a:t>
            </a:r>
            <a:r>
              <a:rPr lang="es-CO" dirty="0" smtClean="0"/>
              <a:t>privilegios. </a:t>
            </a:r>
            <a:r>
              <a:rPr lang="es-CO" u="sng" dirty="0" smtClean="0"/>
              <a:t>Dios </a:t>
            </a:r>
            <a:r>
              <a:rPr lang="es-CO" u="sng" dirty="0"/>
              <a:t>llama a practicar el mismo respeto que mostraron los primeros sacerdotes y que en tiempos de Malaquías había desaparecido</a:t>
            </a:r>
            <a:r>
              <a:rPr lang="es-CO" dirty="0"/>
              <a:t>.</a:t>
            </a:r>
          </a:p>
          <a:p>
            <a:endParaRPr lang="es-CO" dirty="0" smtClean="0"/>
          </a:p>
          <a:p>
            <a:pPr marL="0" indent="0">
              <a:buNone/>
            </a:pPr>
            <a:r>
              <a:rPr lang="es-CO" sz="3500" b="1" u="sng" dirty="0" smtClean="0"/>
              <a:t>Respetar </a:t>
            </a:r>
            <a:r>
              <a:rPr lang="es-CO" sz="3500" b="1" u="sng" dirty="0"/>
              <a:t>el privilegio espiritual</a:t>
            </a:r>
            <a:r>
              <a:rPr lang="es-CO" dirty="0"/>
              <a:t>. </a:t>
            </a:r>
            <a:endParaRPr lang="es-CO" dirty="0" smtClean="0"/>
          </a:p>
          <a:p>
            <a:pPr marL="400050" lvl="1" indent="0">
              <a:buNone/>
            </a:pPr>
            <a:r>
              <a:rPr lang="es-CO" dirty="0" smtClean="0"/>
              <a:t>En Mal.2:1-7, </a:t>
            </a:r>
            <a:r>
              <a:rPr lang="es-CO" dirty="0"/>
              <a:t>Los levitas tenían la responsabilidad de comunicar y cumplir </a:t>
            </a:r>
            <a:r>
              <a:rPr lang="es-CO" u="sng" dirty="0"/>
              <a:t>toda la verdad de las Escritura</a:t>
            </a:r>
            <a:r>
              <a:rPr lang="es-CO" b="1" u="sng" dirty="0"/>
              <a:t>s</a:t>
            </a:r>
            <a:r>
              <a:rPr lang="es-CO" dirty="0"/>
              <a:t>. </a:t>
            </a:r>
            <a:endParaRPr lang="es-CO" dirty="0" smtClean="0"/>
          </a:p>
          <a:p>
            <a:pPr marL="400050" lvl="1" indent="0">
              <a:buNone/>
            </a:pPr>
            <a:r>
              <a:rPr lang="es-CO" u="sng" dirty="0" smtClean="0"/>
              <a:t>Al </a:t>
            </a:r>
            <a:r>
              <a:rPr lang="es-CO" u="sng" dirty="0"/>
              <a:t>hacerlo se verían como verdaderos mensajeros de Dios</a:t>
            </a:r>
            <a:r>
              <a:rPr lang="es-CO" dirty="0" smtClean="0"/>
              <a:t>. </a:t>
            </a:r>
            <a:r>
              <a:rPr lang="es-CO" u="sng" dirty="0"/>
              <a:t>Las palabras y acciones del cristiano deben mostrar la verdad bíblica</a:t>
            </a:r>
            <a:r>
              <a:rPr lang="es-CO" dirty="0"/>
              <a:t>. Sólo así los demás se sentirán atraídos a Dios.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90551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sz="3500" b="1" u="sng" dirty="0" smtClean="0"/>
              <a:t>No </a:t>
            </a:r>
            <a:r>
              <a:rPr lang="es-CO" sz="3500" b="1" u="sng" dirty="0"/>
              <a:t>debe existir abuso de confianza</a:t>
            </a:r>
            <a:r>
              <a:rPr lang="es-CO" dirty="0"/>
              <a:t>. </a:t>
            </a:r>
            <a:endParaRPr lang="es-CO" dirty="0" smtClean="0"/>
          </a:p>
          <a:p>
            <a:pPr marL="400050" lvl="1" indent="0">
              <a:buNone/>
            </a:pPr>
            <a:r>
              <a:rPr lang="es-CO" dirty="0">
                <a:solidFill>
                  <a:srgbClr val="FF0000"/>
                </a:solidFill>
              </a:rPr>
              <a:t>Mal.2:8-10</a:t>
            </a:r>
            <a:r>
              <a:rPr lang="es-CO" dirty="0"/>
              <a:t>.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Mas </a:t>
            </a:r>
            <a:r>
              <a:rPr lang="es-CO" dirty="0">
                <a:latin typeface="Agency FB" pitchFamily="34" charset="0"/>
              </a:rPr>
              <a:t>vosotros os habéis </a:t>
            </a:r>
            <a:r>
              <a:rPr lang="es-CO" dirty="0" smtClean="0">
                <a:latin typeface="Agency FB" pitchFamily="34" charset="0"/>
              </a:rPr>
              <a:t>apartado del </a:t>
            </a:r>
            <a:r>
              <a:rPr lang="es-CO" dirty="0">
                <a:latin typeface="Agency FB" pitchFamily="34" charset="0"/>
              </a:rPr>
              <a:t>camino; </a:t>
            </a:r>
            <a:r>
              <a:rPr lang="es-CO" dirty="0" smtClean="0">
                <a:latin typeface="Agency FB" pitchFamily="34" charset="0"/>
              </a:rPr>
              <a:t>habéis </a:t>
            </a:r>
            <a:r>
              <a:rPr lang="es-CO" dirty="0">
                <a:latin typeface="Agency FB" pitchFamily="34" charset="0"/>
              </a:rPr>
              <a:t>hecho </a:t>
            </a:r>
            <a:r>
              <a:rPr lang="es-CO" dirty="0" smtClean="0">
                <a:latin typeface="Agency FB" pitchFamily="34" charset="0"/>
              </a:rPr>
              <a:t>tropezar a </a:t>
            </a:r>
            <a:r>
              <a:rPr lang="es-CO" dirty="0">
                <a:latin typeface="Agency FB" pitchFamily="34" charset="0"/>
              </a:rPr>
              <a:t>muchos en la Ley; </a:t>
            </a:r>
            <a:r>
              <a:rPr lang="es-CO" dirty="0" smtClean="0">
                <a:latin typeface="Agency FB" pitchFamily="34" charset="0"/>
              </a:rPr>
              <a:t>habéis </a:t>
            </a:r>
            <a:r>
              <a:rPr lang="es-CO" dirty="0">
                <a:latin typeface="Agency FB" pitchFamily="34" charset="0"/>
              </a:rPr>
              <a:t>corrompido el pacto de Leví, </a:t>
            </a:r>
            <a:r>
              <a:rPr lang="es-CO" dirty="0" smtClean="0">
                <a:latin typeface="Agency FB" pitchFamily="34" charset="0"/>
              </a:rPr>
              <a:t>dice </a:t>
            </a:r>
            <a:r>
              <a:rPr lang="es-CO" dirty="0">
                <a:latin typeface="Agency FB" pitchFamily="34" charset="0"/>
              </a:rPr>
              <a:t>Jehová de los ejércitos</a:t>
            </a:r>
            <a:r>
              <a:rPr lang="es-CO" dirty="0" smtClean="0">
                <a:latin typeface="Agency FB" pitchFamily="34" charset="0"/>
              </a:rPr>
              <a:t>. </a:t>
            </a:r>
            <a:r>
              <a:rPr lang="es-CO" dirty="0">
                <a:latin typeface="Agency FB" pitchFamily="34" charset="0"/>
              </a:rPr>
              <a:t>9 Por eso yo os he hecho despreciables, </a:t>
            </a:r>
            <a:r>
              <a:rPr lang="es-CO" dirty="0" smtClean="0">
                <a:latin typeface="Agency FB" pitchFamily="34" charset="0"/>
              </a:rPr>
              <a:t>viles </a:t>
            </a:r>
            <a:r>
              <a:rPr lang="es-CO" dirty="0">
                <a:latin typeface="Agency FB" pitchFamily="34" charset="0"/>
              </a:rPr>
              <a:t>ante todo el pueblo, </a:t>
            </a:r>
            <a:r>
              <a:rPr lang="es-CO" dirty="0" smtClean="0">
                <a:latin typeface="Agency FB" pitchFamily="34" charset="0"/>
              </a:rPr>
              <a:t>porque </a:t>
            </a:r>
            <a:r>
              <a:rPr lang="es-CO" dirty="0">
                <a:latin typeface="Agency FB" pitchFamily="34" charset="0"/>
              </a:rPr>
              <a:t>no habéis guardado mis caminos </a:t>
            </a:r>
            <a:r>
              <a:rPr lang="es-CO" dirty="0" smtClean="0">
                <a:latin typeface="Agency FB" pitchFamily="34" charset="0"/>
              </a:rPr>
              <a:t>y </a:t>
            </a:r>
            <a:r>
              <a:rPr lang="es-CO" dirty="0">
                <a:latin typeface="Agency FB" pitchFamily="34" charset="0"/>
              </a:rPr>
              <a:t>hacéis acepción de personas </a:t>
            </a:r>
            <a:r>
              <a:rPr lang="es-CO" dirty="0" smtClean="0">
                <a:latin typeface="Agency FB" pitchFamily="34" charset="0"/>
              </a:rPr>
              <a:t>al </a:t>
            </a:r>
            <a:r>
              <a:rPr lang="es-CO" dirty="0">
                <a:latin typeface="Agency FB" pitchFamily="34" charset="0"/>
              </a:rPr>
              <a:t>aplicar la Ley</a:t>
            </a:r>
            <a:r>
              <a:rPr lang="es-CO" dirty="0" smtClean="0">
                <a:latin typeface="Agency FB" pitchFamily="34" charset="0"/>
              </a:rPr>
              <a:t>". </a:t>
            </a:r>
            <a:r>
              <a:rPr lang="es-CO" dirty="0">
                <a:latin typeface="Agency FB" pitchFamily="34" charset="0"/>
              </a:rPr>
              <a:t>¿Acaso no tenemos </a:t>
            </a:r>
            <a:r>
              <a:rPr lang="es-CO" dirty="0" smtClean="0">
                <a:latin typeface="Agency FB" pitchFamily="34" charset="0"/>
              </a:rPr>
              <a:t>todos un </a:t>
            </a:r>
            <a:r>
              <a:rPr lang="es-CO" dirty="0">
                <a:latin typeface="Agency FB" pitchFamily="34" charset="0"/>
              </a:rPr>
              <a:t>mismo Padre? </a:t>
            </a:r>
            <a:r>
              <a:rPr lang="es-CO" dirty="0" smtClean="0">
                <a:latin typeface="Agency FB" pitchFamily="34" charset="0"/>
              </a:rPr>
              <a:t>¿</a:t>
            </a:r>
            <a:r>
              <a:rPr lang="es-CO" dirty="0">
                <a:latin typeface="Agency FB" pitchFamily="34" charset="0"/>
              </a:rPr>
              <a:t>No nos ha creado un mismo Dios</a:t>
            </a:r>
            <a:r>
              <a:rPr lang="es-CO" dirty="0" smtClean="0">
                <a:latin typeface="Agency FB" pitchFamily="34" charset="0"/>
              </a:rPr>
              <a:t>? ¿</a:t>
            </a:r>
            <a:r>
              <a:rPr lang="es-CO" dirty="0">
                <a:latin typeface="Agency FB" pitchFamily="34" charset="0"/>
              </a:rPr>
              <a:t>Por qué, pues, somos </a:t>
            </a:r>
            <a:r>
              <a:rPr lang="es-CO" dirty="0" smtClean="0">
                <a:latin typeface="Agency FB" pitchFamily="34" charset="0"/>
              </a:rPr>
              <a:t>desleales los </a:t>
            </a:r>
            <a:r>
              <a:rPr lang="es-CO" dirty="0">
                <a:latin typeface="Agency FB" pitchFamily="34" charset="0"/>
              </a:rPr>
              <a:t>unos con los otros, </a:t>
            </a:r>
            <a:r>
              <a:rPr lang="es-CO" dirty="0" smtClean="0">
                <a:latin typeface="Agency FB" pitchFamily="34" charset="0"/>
              </a:rPr>
              <a:t>profanando </a:t>
            </a:r>
            <a:r>
              <a:rPr lang="es-CO" dirty="0">
                <a:latin typeface="Agency FB" pitchFamily="34" charset="0"/>
              </a:rPr>
              <a:t>el pacto de nuestros padres</a:t>
            </a:r>
            <a:r>
              <a:rPr lang="es-CO" dirty="0" smtClean="0">
                <a:latin typeface="Agency FB" pitchFamily="34" charset="0"/>
              </a:rPr>
              <a:t>?» </a:t>
            </a:r>
            <a:endParaRPr lang="es-CO" dirty="0">
              <a:latin typeface="Agency FB" pitchFamily="34" charset="0"/>
            </a:endParaRPr>
          </a:p>
          <a:p>
            <a:pPr marL="0" indent="0">
              <a:buNone/>
            </a:pPr>
            <a:endParaRPr lang="es-CO" sz="3000" dirty="0" smtClean="0"/>
          </a:p>
          <a:p>
            <a:pPr marL="0" indent="0">
              <a:buNone/>
            </a:pPr>
            <a:r>
              <a:rPr lang="es-CO" sz="3000" dirty="0" smtClean="0"/>
              <a:t>No </a:t>
            </a:r>
            <a:r>
              <a:rPr lang="es-CO" sz="3000" dirty="0"/>
              <a:t>había un verdadero compromiso de parte de los sacerdotes. Se apartaron de los caminos de Dios, y el pueblo se apartó por culpa de ellos. </a:t>
            </a:r>
            <a:r>
              <a:rPr lang="es-CO" sz="3000" dirty="0" smtClean="0"/>
              <a:t>Al </a:t>
            </a:r>
            <a:r>
              <a:rPr lang="es-CO" sz="3000" dirty="0"/>
              <a:t>descuidar su responsabilidad espiritual, traicionaron la confianza que Dios les había dado. Por esta causa serían avergonzados delante de todos.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09008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39552" y="1844824"/>
            <a:ext cx="8229600" cy="288032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b="1" u="sng" dirty="0" smtClean="0"/>
              <a:t>No </a:t>
            </a:r>
            <a:r>
              <a:rPr lang="es-CO" b="1" u="sng" dirty="0"/>
              <a:t>debe existir abuso de confianza</a:t>
            </a:r>
            <a:r>
              <a:rPr lang="es-CO" dirty="0" smtClean="0"/>
              <a:t>.</a:t>
            </a:r>
          </a:p>
          <a:p>
            <a:pPr marL="0" indent="0">
              <a:buNone/>
            </a:pPr>
            <a:r>
              <a:rPr lang="es-CO" dirty="0" smtClean="0"/>
              <a:t> Como </a:t>
            </a:r>
            <a:r>
              <a:rPr lang="es-CO" dirty="0"/>
              <a:t>dice </a:t>
            </a:r>
            <a:r>
              <a:rPr lang="es-CO" dirty="0">
                <a:solidFill>
                  <a:srgbClr val="FF0000"/>
                </a:solidFill>
              </a:rPr>
              <a:t>Oseas 4:9 </a:t>
            </a:r>
            <a:r>
              <a:rPr lang="es-CO" dirty="0"/>
              <a:t>«</a:t>
            </a:r>
            <a:r>
              <a:rPr lang="es-CO" dirty="0">
                <a:latin typeface="Agency FB" pitchFamily="34" charset="0"/>
              </a:rPr>
              <a:t>Tal será el pueblo como el </a:t>
            </a:r>
            <a:r>
              <a:rPr lang="es-CO" dirty="0" smtClean="0">
                <a:latin typeface="Agency FB" pitchFamily="34" charset="0"/>
              </a:rPr>
              <a:t>sacerdote</a:t>
            </a:r>
            <a:r>
              <a:rPr lang="es-CO" dirty="0" smtClean="0"/>
              <a:t>». </a:t>
            </a:r>
            <a:r>
              <a:rPr lang="es-CO" sz="2800" dirty="0" smtClean="0"/>
              <a:t>Aparte </a:t>
            </a:r>
            <a:r>
              <a:rPr lang="es-CO" sz="2800" dirty="0"/>
              <a:t>de los sacerdotes, </a:t>
            </a:r>
            <a:r>
              <a:rPr lang="es-CO" sz="2800" dirty="0" smtClean="0"/>
              <a:t>el </a:t>
            </a:r>
            <a:r>
              <a:rPr lang="es-CO" sz="2800" dirty="0"/>
              <a:t>pueblo también estaba quebrantando la ley. Se engañaban entre ellos</a:t>
            </a:r>
            <a:r>
              <a:rPr lang="es-CO" sz="2800" dirty="0" smtClean="0"/>
              <a:t>. </a:t>
            </a:r>
            <a:r>
              <a:rPr lang="es-CO" sz="2800" dirty="0"/>
              <a:t>También el pueblo necesitaba cambiar sus caminos, si no lo hacían, enfrentarían el juicio de Dios.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603025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r>
              <a:rPr lang="es-CO" b="1" i="1" dirty="0" smtClean="0"/>
              <a:t>CONCLUSION</a:t>
            </a:r>
            <a:endParaRPr lang="es-CO" b="1" i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 smtClean="0"/>
              <a:t>Los </a:t>
            </a:r>
            <a:r>
              <a:rPr lang="es-CO" dirty="0"/>
              <a:t>cristianos debemos ser personas </a:t>
            </a:r>
            <a:r>
              <a:rPr lang="es-CO" dirty="0" smtClean="0"/>
              <a:t>íntegras. </a:t>
            </a:r>
            <a:r>
              <a:rPr lang="es-CO" dirty="0">
                <a:latin typeface="Agency FB" pitchFamily="34" charset="0"/>
              </a:rPr>
              <a:t>Para cumplir la responsabilidad que Dios nos ha dado, debemos vivir como Jesucristo vivió.</a:t>
            </a:r>
          </a:p>
          <a:p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Cuando </a:t>
            </a:r>
            <a:r>
              <a:rPr lang="es-CO" dirty="0"/>
              <a:t>nos apartamos de los caminos de Dios debemos reconocer nuestro </a:t>
            </a:r>
            <a:r>
              <a:rPr lang="es-CO" dirty="0" smtClean="0"/>
              <a:t>error. </a:t>
            </a:r>
            <a:r>
              <a:rPr lang="es-CO" dirty="0"/>
              <a:t>Debemos estar dispuestos a cambiar.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004271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433</TotalTime>
  <Words>2295</Words>
  <Application>Microsoft Office PowerPoint</Application>
  <PresentationFormat>Presentación en pantalla (4:3)</PresentationFormat>
  <Paragraphs>119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1" baseType="lpstr">
      <vt:lpstr>Tema de Office</vt:lpstr>
      <vt:lpstr>UN LLAMADO A LA JUSTICIA</vt:lpstr>
      <vt:lpstr>UN LLAMADO A LA JUSTICIA</vt:lpstr>
      <vt:lpstr>¿CUALES SON LAS CUALIDADES DE UN BUEN LIDER Y LAS CUALIDADES DE UN LIDER PIADOSO?</vt:lpstr>
      <vt:lpstr>Presentación de PowerPoint</vt:lpstr>
      <vt:lpstr>DIOS REPRENDE A LOS LÍDERES MALVADOS</vt:lpstr>
      <vt:lpstr>Presentación de PowerPoint</vt:lpstr>
      <vt:lpstr>Presentación de PowerPoint</vt:lpstr>
      <vt:lpstr>Presentación de PowerPoint</vt:lpstr>
      <vt:lpstr>DIOS JUZGA A LOS LÍDERES CORRUPTOS</vt:lpstr>
      <vt:lpstr>Presentación de PowerPoint</vt:lpstr>
      <vt:lpstr>Presentación de PowerPoint</vt:lpstr>
      <vt:lpstr>Presentación de PowerPoint</vt:lpstr>
      <vt:lpstr>Presentación de PowerPoint</vt:lpstr>
      <vt:lpstr>DIOS ADVIERTE A LOS LÍDERES ESPIRITUALES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CONCLUSION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 LLAMADO A LA JUSTICIA</dc:title>
  <dc:creator>FAMILIA FIERRO CH</dc:creator>
  <cp:lastModifiedBy>HUMBERTO</cp:lastModifiedBy>
  <cp:revision>62</cp:revision>
  <dcterms:created xsi:type="dcterms:W3CDTF">2013-05-30T11:01:09Z</dcterms:created>
  <dcterms:modified xsi:type="dcterms:W3CDTF">2015-10-07T14:11:53Z</dcterms:modified>
</cp:coreProperties>
</file>